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5" r:id="rId4"/>
    <p:sldMasterId id="2147483766" r:id="rId5"/>
    <p:sldMasterId id="2147483767" r:id="rId6"/>
    <p:sldMasterId id="2147483768" r:id="rId7"/>
    <p:sldMasterId id="214748376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Lst>
  <p:sldSz cy="5143500" cx="9144000"/>
  <p:notesSz cx="6858000" cy="9144000"/>
  <p:embeddedFontLst>
    <p:embeddedFont>
      <p:font typeface="Catamaran"/>
      <p:regular r:id="rId51"/>
      <p:bold r:id="rId52"/>
    </p:embeddedFont>
    <p:embeddedFont>
      <p:font typeface="Economica"/>
      <p:regular r:id="rId53"/>
      <p:bold r:id="rId54"/>
      <p:italic r:id="rId55"/>
      <p:boldItalic r:id="rId56"/>
    </p:embeddedFont>
    <p:embeddedFont>
      <p:font typeface="Playfair Display"/>
      <p:regular r:id="rId57"/>
      <p:bold r:id="rId58"/>
      <p:italic r:id="rId59"/>
      <p:boldItalic r:id="rId60"/>
    </p:embeddedFont>
    <p:embeddedFont>
      <p:font typeface="Bebas Neue"/>
      <p:regular r:id="rId61"/>
    </p:embeddedFont>
    <p:embeddedFont>
      <p:font typeface="PT Sans"/>
      <p:regular r:id="rId62"/>
      <p:bold r:id="rId63"/>
      <p:italic r:id="rId64"/>
      <p:boldItalic r:id="rId65"/>
    </p:embeddedFont>
    <p:embeddedFont>
      <p:font typeface="Open Sans Light"/>
      <p:regular r:id="rId66"/>
      <p:bold r:id="rId67"/>
      <p:italic r:id="rId68"/>
      <p:boldItalic r:id="rId69"/>
    </p:embeddedFont>
    <p:embeddedFont>
      <p:font typeface="Open Sans"/>
      <p:regular r:id="rId70"/>
      <p:bold r:id="rId71"/>
      <p:italic r:id="rId72"/>
      <p:boldItalic r:id="rId73"/>
    </p:embeddedFont>
    <p:embeddedFont>
      <p:font typeface="Playfair Display Black"/>
      <p:bold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2.xml"/><Relationship Id="rId75" Type="http://schemas.openxmlformats.org/officeDocument/2006/relationships/font" Target="fonts/PlayfairDisplayBlack-boldItalic.fntdata"/><Relationship Id="rId30" Type="http://schemas.openxmlformats.org/officeDocument/2006/relationships/slide" Target="slides/slide21.xml"/><Relationship Id="rId74" Type="http://schemas.openxmlformats.org/officeDocument/2006/relationships/font" Target="fonts/PlayfairDisplayBlack-bold.fntdata"/><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PTSans-regular.fntdata"/><Relationship Id="rId61" Type="http://schemas.openxmlformats.org/officeDocument/2006/relationships/font" Target="fonts/BebasNeue-regular.fntdata"/><Relationship Id="rId20" Type="http://schemas.openxmlformats.org/officeDocument/2006/relationships/slide" Target="slides/slide11.xml"/><Relationship Id="rId64" Type="http://schemas.openxmlformats.org/officeDocument/2006/relationships/font" Target="fonts/PTSans-italic.fntdata"/><Relationship Id="rId63" Type="http://schemas.openxmlformats.org/officeDocument/2006/relationships/font" Target="fonts/PTSans-bold.fntdata"/><Relationship Id="rId22" Type="http://schemas.openxmlformats.org/officeDocument/2006/relationships/slide" Target="slides/slide13.xml"/><Relationship Id="rId66" Type="http://schemas.openxmlformats.org/officeDocument/2006/relationships/font" Target="fonts/OpenSansLight-regular.fntdata"/><Relationship Id="rId21" Type="http://schemas.openxmlformats.org/officeDocument/2006/relationships/slide" Target="slides/slide12.xml"/><Relationship Id="rId65" Type="http://schemas.openxmlformats.org/officeDocument/2006/relationships/font" Target="fonts/PTSans-boldItalic.fntdata"/><Relationship Id="rId24" Type="http://schemas.openxmlformats.org/officeDocument/2006/relationships/slide" Target="slides/slide15.xml"/><Relationship Id="rId68" Type="http://schemas.openxmlformats.org/officeDocument/2006/relationships/font" Target="fonts/OpenSansLight-italic.fntdata"/><Relationship Id="rId23" Type="http://schemas.openxmlformats.org/officeDocument/2006/relationships/slide" Target="slides/slide14.xml"/><Relationship Id="rId67" Type="http://schemas.openxmlformats.org/officeDocument/2006/relationships/font" Target="fonts/OpenSansLight-bold.fntdata"/><Relationship Id="rId60" Type="http://schemas.openxmlformats.org/officeDocument/2006/relationships/font" Target="fonts/PlayfairDisplay-boldItalic.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OpenSansLight-boldItalic.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Catamaran-regular.fntdata"/><Relationship Id="rId50" Type="http://schemas.openxmlformats.org/officeDocument/2006/relationships/slide" Target="slides/slide41.xml"/><Relationship Id="rId53" Type="http://schemas.openxmlformats.org/officeDocument/2006/relationships/font" Target="fonts/Economica-regular.fntdata"/><Relationship Id="rId52" Type="http://schemas.openxmlformats.org/officeDocument/2006/relationships/font" Target="fonts/Catamaran-bold.fntdata"/><Relationship Id="rId11" Type="http://schemas.openxmlformats.org/officeDocument/2006/relationships/slide" Target="slides/slide2.xml"/><Relationship Id="rId55" Type="http://schemas.openxmlformats.org/officeDocument/2006/relationships/font" Target="fonts/Economica-italic.fntdata"/><Relationship Id="rId10" Type="http://schemas.openxmlformats.org/officeDocument/2006/relationships/slide" Target="slides/slide1.xml"/><Relationship Id="rId54" Type="http://schemas.openxmlformats.org/officeDocument/2006/relationships/font" Target="fonts/Economica-bold.fntdata"/><Relationship Id="rId13" Type="http://schemas.openxmlformats.org/officeDocument/2006/relationships/slide" Target="slides/slide4.xml"/><Relationship Id="rId57" Type="http://schemas.openxmlformats.org/officeDocument/2006/relationships/font" Target="fonts/PlayfairDisplay-regular.fntdata"/><Relationship Id="rId12" Type="http://schemas.openxmlformats.org/officeDocument/2006/relationships/slide" Target="slides/slide3.xml"/><Relationship Id="rId56" Type="http://schemas.openxmlformats.org/officeDocument/2006/relationships/font" Target="fonts/Economica-boldItalic.fntdata"/><Relationship Id="rId15" Type="http://schemas.openxmlformats.org/officeDocument/2006/relationships/slide" Target="slides/slide6.xml"/><Relationship Id="rId59" Type="http://schemas.openxmlformats.org/officeDocument/2006/relationships/font" Target="fonts/PlayfairDisplay-italic.fntdata"/><Relationship Id="rId14" Type="http://schemas.openxmlformats.org/officeDocument/2006/relationships/slide" Target="slides/slide5.xml"/><Relationship Id="rId58" Type="http://schemas.openxmlformats.org/officeDocument/2006/relationships/font" Target="fonts/PlayfairDisplay-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6d0818d5e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6d0818d5e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Oriana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6d0818d5e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6d0818d5e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6d0818d5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6d0818d5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6d0818d5e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6d0818d5e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6d0818d5e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6d0818d5e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6d0818d5e5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6d0818d5e5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6d0818d5e5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6d0818d5e5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6d0818d5e5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6d0818d5e5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6d0818d5e5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6d0818d5e5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6d0818d5e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6d0818d5e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6d0818d5e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6d0818d5e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6d0818d5e5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6d0818d5e5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c827c604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c827c604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c8306db8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c8306db8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c8306db87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c8306db87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c827c6041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c827c6041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6cea7a91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6cea7a91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Precise diagnostics the human eye can miss</a:t>
            </a:r>
            <a:endParaRPr sz="1000"/>
          </a:p>
          <a:p>
            <a:pPr indent="0" lvl="0" marL="0" rtl="0" algn="l">
              <a:spcBef>
                <a:spcPts val="0"/>
              </a:spcBef>
              <a:spcAft>
                <a:spcPts val="0"/>
              </a:spcAft>
              <a:buNone/>
            </a:pPr>
            <a:r>
              <a:rPr lang="en" sz="1000"/>
              <a:t>Quicker </a:t>
            </a:r>
            <a:r>
              <a:rPr lang="en" sz="1000"/>
              <a:t>results</a:t>
            </a:r>
            <a:r>
              <a:rPr lang="en" sz="1000"/>
              <a:t> </a:t>
            </a:r>
            <a:endParaRPr sz="1000"/>
          </a:p>
          <a:p>
            <a:pPr indent="0" lvl="0" marL="0" rtl="0" algn="l">
              <a:spcBef>
                <a:spcPts val="0"/>
              </a:spcBef>
              <a:spcAft>
                <a:spcPts val="0"/>
              </a:spcAft>
              <a:buNone/>
            </a:pPr>
            <a:r>
              <a:rPr lang="en" sz="1000"/>
              <a:t>Personalized</a:t>
            </a:r>
            <a:r>
              <a:rPr lang="en" sz="1000"/>
              <a:t> treatment that can help in the fastest way possible</a:t>
            </a:r>
            <a:endParaRPr sz="1000"/>
          </a:p>
          <a:p>
            <a:pPr indent="0" lvl="0" marL="0" rtl="0" algn="l">
              <a:spcBef>
                <a:spcPts val="0"/>
              </a:spcBef>
              <a:spcAft>
                <a:spcPts val="0"/>
              </a:spcAft>
              <a:buNone/>
            </a:pPr>
            <a:r>
              <a:rPr lang="en" sz="1000"/>
              <a:t>Advanced analysis on medical imaging that can catch a diagnosis </a:t>
            </a:r>
            <a:r>
              <a:rPr lang="en" sz="1000"/>
              <a:t>earlier</a:t>
            </a:r>
            <a:r>
              <a:rPr lang="en" sz="1000"/>
              <a:t> than the human eye and prevent them before becoming a bigger and more serious issue</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6cea7a91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6cea7a91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Therefore, with AI continuously being more precise in its ability to diagnosis, the market of AI has </a:t>
            </a:r>
            <a:r>
              <a:rPr lang="en" sz="1000">
                <a:solidFill>
                  <a:schemeClr val="dk1"/>
                </a:solidFill>
                <a:latin typeface="Open Sans"/>
                <a:ea typeface="Open Sans"/>
                <a:cs typeface="Open Sans"/>
                <a:sym typeface="Open Sans"/>
              </a:rPr>
              <a:t>increased</a:t>
            </a:r>
            <a:r>
              <a:rPr lang="en" sz="1000">
                <a:solidFill>
                  <a:schemeClr val="dk1"/>
                </a:solidFill>
                <a:latin typeface="Open Sans"/>
                <a:ea typeface="Open Sans"/>
                <a:cs typeface="Open Sans"/>
                <a:sym typeface="Open Sans"/>
              </a:rPr>
              <a:t> immensely since 2022 and is predicted to increase over the years</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rPr lang="en" sz="1000">
                <a:solidFill>
                  <a:schemeClr val="dk1"/>
                </a:solidFill>
                <a:latin typeface="Open Sans"/>
                <a:ea typeface="Open Sans"/>
                <a:cs typeface="Open Sans"/>
                <a:sym typeface="Open Sans"/>
              </a:rPr>
              <a:t>Therefore the market of AI in medical imaging has increased </a:t>
            </a:r>
            <a:r>
              <a:rPr lang="en" sz="1000">
                <a:solidFill>
                  <a:schemeClr val="dk1"/>
                </a:solidFill>
                <a:latin typeface="Open Sans"/>
                <a:ea typeface="Open Sans"/>
                <a:cs typeface="Open Sans"/>
                <a:sym typeface="Open Sans"/>
              </a:rPr>
              <a:t>immensely</a:t>
            </a:r>
            <a:r>
              <a:rPr lang="en" sz="1000">
                <a:solidFill>
                  <a:schemeClr val="dk1"/>
                </a:solidFill>
                <a:latin typeface="Open Sans"/>
                <a:ea typeface="Open Sans"/>
                <a:cs typeface="Open Sans"/>
                <a:sym typeface="Open Sans"/>
              </a:rPr>
              <a:t> since 2022 and is predicted to </a:t>
            </a:r>
            <a:r>
              <a:rPr lang="en" sz="1000">
                <a:solidFill>
                  <a:schemeClr val="dk1"/>
                </a:solidFill>
                <a:latin typeface="Open Sans"/>
                <a:ea typeface="Open Sans"/>
                <a:cs typeface="Open Sans"/>
                <a:sym typeface="Open Sans"/>
              </a:rPr>
              <a:t>continuously</a:t>
            </a:r>
            <a:r>
              <a:rPr lang="en" sz="1000">
                <a:solidFill>
                  <a:schemeClr val="dk1"/>
                </a:solidFill>
                <a:latin typeface="Open Sans"/>
                <a:ea typeface="Open Sans"/>
                <a:cs typeface="Open Sans"/>
                <a:sym typeface="Open Sans"/>
              </a:rPr>
              <a:t> grow</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6cea7a91b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6cea7a91b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AI and </a:t>
            </a:r>
            <a:r>
              <a:rPr lang="en" sz="1000">
                <a:latin typeface="Open Sans"/>
                <a:ea typeface="Open Sans"/>
                <a:cs typeface="Open Sans"/>
                <a:sym typeface="Open Sans"/>
              </a:rPr>
              <a:t>telehealth</a:t>
            </a:r>
            <a:r>
              <a:rPr lang="en" sz="1000">
                <a:latin typeface="Open Sans"/>
                <a:ea typeface="Open Sans"/>
                <a:cs typeface="Open Sans"/>
                <a:sym typeface="Open Sans"/>
              </a:rPr>
              <a:t> brings quicker diagnosis and help from virtual services which gives more </a:t>
            </a:r>
            <a:r>
              <a:rPr lang="en" sz="1000">
                <a:latin typeface="Open Sans"/>
                <a:ea typeface="Open Sans"/>
                <a:cs typeface="Open Sans"/>
                <a:sym typeface="Open Sans"/>
              </a:rPr>
              <a:t>accessibility</a:t>
            </a:r>
            <a:r>
              <a:rPr lang="en" sz="1000">
                <a:latin typeface="Open Sans"/>
                <a:ea typeface="Open Sans"/>
                <a:cs typeface="Open Sans"/>
                <a:sym typeface="Open Sans"/>
              </a:rPr>
              <a:t> to </a:t>
            </a:r>
            <a:r>
              <a:rPr lang="en" sz="1000">
                <a:latin typeface="Open Sans"/>
                <a:ea typeface="Open Sans"/>
                <a:cs typeface="Open Sans"/>
                <a:sym typeface="Open Sans"/>
              </a:rPr>
              <a:t>patients. </a:t>
            </a:r>
            <a:r>
              <a:rPr lang="en" sz="1000">
                <a:solidFill>
                  <a:schemeClr val="dk1"/>
                </a:solidFill>
                <a:latin typeface="Open Sans"/>
                <a:ea typeface="Open Sans"/>
                <a:cs typeface="Open Sans"/>
                <a:sym typeface="Open Sans"/>
              </a:rPr>
              <a:t>AI with telehealth can give patients faster results and diagnosis or even helpful advice if they are stuck on a urgent question and need general health information. Since the phone lines with registered nurses can be filled with patients needing live help, AI can help with efficiency by handling the smaller and simpler cases so that there is a less workload for the nurses while also helping patients at the same time.</a:t>
            </a:r>
            <a:endParaRPr sz="1000">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c827c6041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c827c6041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c827c6041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c827c6041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6d0818d5e5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6d0818d5e5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c827c6041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c827c6041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c827c6041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c827c6041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76f451814aa1f16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76f451814aa1f16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ca5421f0ce_2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ca5421f0ce_2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ca5421f0c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ca5421f0c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ca5421f0ce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ca5421f0ce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ca5421f0ce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ca5421f0ce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ca5421f0ce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ca5421f0ce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6d0818d5e5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6d0818d5e5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6d0818d5e5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6d0818d5e5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45720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Oriana</a:t>
            </a:r>
            <a:endParaRPr sz="1200">
              <a:solidFill>
                <a:schemeClr val="dk1"/>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ts val="1100"/>
              <a:buFont typeface="Arial"/>
              <a:buNone/>
            </a:pPr>
            <a:r>
              <a:rPr i="1" lang="en" sz="1200">
                <a:solidFill>
                  <a:schemeClr val="dk1"/>
                </a:solidFill>
                <a:latin typeface="Times New Roman"/>
                <a:ea typeface="Times New Roman"/>
                <a:cs typeface="Times New Roman"/>
                <a:sym typeface="Times New Roman"/>
              </a:rPr>
              <a:t>Global cancer burden growing, amidst mounting need for services</a:t>
            </a:r>
            <a:r>
              <a:rPr lang="en" sz="1200">
                <a:solidFill>
                  <a:schemeClr val="dk1"/>
                </a:solidFill>
                <a:latin typeface="Times New Roman"/>
                <a:ea typeface="Times New Roman"/>
                <a:cs typeface="Times New Roman"/>
                <a:sym typeface="Times New Roman"/>
              </a:rPr>
              <a:t>. (2024, February 1). Www.who.int. https://www.who.int/news/item/01-02-2024-global-cancer-burden-growing--amidst-mounting-need-for-services#:~:text=In%202022%2C%20there%20were%20an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6d0818d5e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6d0818d5e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c827c6041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c827c6041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c8306db87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c8306db87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6d0818d5e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6d0818d5e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c8306db87b_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c8306db87b_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c7f57b0c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c7f57b0c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45720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Oriana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c7f57b0c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c7f57b0c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Oriana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c8306db87b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c8306db87b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Oriana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1"/>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8" name="Shape 698"/>
        <p:cNvGrpSpPr/>
        <p:nvPr/>
      </p:nvGrpSpPr>
      <p:grpSpPr>
        <a:xfrm>
          <a:off x="0" y="0"/>
          <a:ext cx="0" cy="0"/>
          <a:chOff x="0" y="0"/>
          <a:chExt cx="0" cy="0"/>
        </a:xfrm>
      </p:grpSpPr>
      <p:sp>
        <p:nvSpPr>
          <p:cNvPr id="699" name="Google Shape;699;p105"/>
          <p:cNvSpPr/>
          <p:nvPr/>
        </p:nvSpPr>
        <p:spPr>
          <a:xfrm>
            <a:off x="-163200" y="147700"/>
            <a:ext cx="9470400" cy="391800"/>
          </a:xfrm>
          <a:prstGeom prst="rect">
            <a:avLst/>
          </a:prstGeom>
          <a:solidFill>
            <a:schemeClr val="l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05"/>
          <p:cNvSpPr txBox="1"/>
          <p:nvPr>
            <p:ph type="title"/>
          </p:nvPr>
        </p:nvSpPr>
        <p:spPr>
          <a:xfrm>
            <a:off x="713100" y="1194100"/>
            <a:ext cx="3222600" cy="2334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01" name="Google Shape;701;p105"/>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2" name="Google Shape;702;p105"/>
          <p:cNvSpPr/>
          <p:nvPr/>
        </p:nvSpPr>
        <p:spPr>
          <a:xfrm>
            <a:off x="-163200" y="4995775"/>
            <a:ext cx="9470400" cy="391800"/>
          </a:xfrm>
          <a:prstGeom prst="rect">
            <a:avLst/>
          </a:prstGeom>
          <a:solidFill>
            <a:schemeClr val="l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3" name="Shape 703"/>
        <p:cNvGrpSpPr/>
        <p:nvPr/>
      </p:nvGrpSpPr>
      <p:grpSpPr>
        <a:xfrm>
          <a:off x="0" y="0"/>
          <a:ext cx="0" cy="0"/>
          <a:chOff x="0" y="0"/>
          <a:chExt cx="0" cy="0"/>
        </a:xfrm>
      </p:grpSpPr>
      <p:sp>
        <p:nvSpPr>
          <p:cNvPr id="704" name="Google Shape;704;p106"/>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06"/>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06"/>
          <p:cNvSpPr txBox="1"/>
          <p:nvPr>
            <p:ph hasCustomPrompt="1" type="title"/>
          </p:nvPr>
        </p:nvSpPr>
        <p:spPr>
          <a:xfrm>
            <a:off x="1284000" y="886225"/>
            <a:ext cx="6576000" cy="191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07" name="Google Shape;707;p106"/>
          <p:cNvSpPr txBox="1"/>
          <p:nvPr>
            <p:ph idx="1" type="subTitle"/>
          </p:nvPr>
        </p:nvSpPr>
        <p:spPr>
          <a:xfrm>
            <a:off x="1284000" y="2799925"/>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708" name="Google Shape;708;p106"/>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9" name="Shape 709"/>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10" name="Shape 710"/>
        <p:cNvGrpSpPr/>
        <p:nvPr/>
      </p:nvGrpSpPr>
      <p:grpSpPr>
        <a:xfrm>
          <a:off x="0" y="0"/>
          <a:ext cx="0" cy="0"/>
          <a:chOff x="0" y="0"/>
          <a:chExt cx="0" cy="0"/>
        </a:xfrm>
      </p:grpSpPr>
      <p:sp>
        <p:nvSpPr>
          <p:cNvPr id="711" name="Google Shape;711;p108"/>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08"/>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08"/>
          <p:cNvSpPr txBox="1"/>
          <p:nvPr>
            <p:ph type="title"/>
          </p:nvPr>
        </p:nvSpPr>
        <p:spPr>
          <a:xfrm>
            <a:off x="2819962" y="1699650"/>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714" name="Google Shape;714;p108"/>
          <p:cNvSpPr txBox="1"/>
          <p:nvPr>
            <p:ph hasCustomPrompt="1" idx="2" type="title"/>
          </p:nvPr>
        </p:nvSpPr>
        <p:spPr>
          <a:xfrm>
            <a:off x="1588313" y="1699650"/>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5" name="Google Shape;715;p108"/>
          <p:cNvSpPr txBox="1"/>
          <p:nvPr>
            <p:ph idx="1" type="subTitle"/>
          </p:nvPr>
        </p:nvSpPr>
        <p:spPr>
          <a:xfrm>
            <a:off x="5094288" y="169170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16" name="Google Shape;716;p108"/>
          <p:cNvSpPr txBox="1"/>
          <p:nvPr>
            <p:ph idx="3" type="title"/>
          </p:nvPr>
        </p:nvSpPr>
        <p:spPr>
          <a:xfrm>
            <a:off x="2820090" y="2403403"/>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717" name="Google Shape;717;p108"/>
          <p:cNvSpPr txBox="1"/>
          <p:nvPr>
            <p:ph hasCustomPrompt="1" idx="4" type="title"/>
          </p:nvPr>
        </p:nvSpPr>
        <p:spPr>
          <a:xfrm>
            <a:off x="1588613" y="2404150"/>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8" name="Google Shape;718;p108"/>
          <p:cNvSpPr txBox="1"/>
          <p:nvPr>
            <p:ph idx="5" type="subTitle"/>
          </p:nvPr>
        </p:nvSpPr>
        <p:spPr>
          <a:xfrm>
            <a:off x="5094288" y="239545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19" name="Google Shape;719;p108"/>
          <p:cNvSpPr txBox="1"/>
          <p:nvPr>
            <p:ph idx="6" type="title"/>
          </p:nvPr>
        </p:nvSpPr>
        <p:spPr>
          <a:xfrm>
            <a:off x="2819898" y="3107894"/>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720" name="Google Shape;720;p108"/>
          <p:cNvSpPr txBox="1"/>
          <p:nvPr>
            <p:ph hasCustomPrompt="1" idx="7" type="title"/>
          </p:nvPr>
        </p:nvSpPr>
        <p:spPr>
          <a:xfrm>
            <a:off x="1588438" y="3108643"/>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721" name="Google Shape;721;p108"/>
          <p:cNvSpPr txBox="1"/>
          <p:nvPr>
            <p:ph idx="8" type="subTitle"/>
          </p:nvPr>
        </p:nvSpPr>
        <p:spPr>
          <a:xfrm>
            <a:off x="5094288" y="381240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22" name="Google Shape;722;p108"/>
          <p:cNvSpPr txBox="1"/>
          <p:nvPr>
            <p:ph idx="9" type="title"/>
          </p:nvPr>
        </p:nvSpPr>
        <p:spPr>
          <a:xfrm>
            <a:off x="2820026" y="3812398"/>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723" name="Google Shape;723;p108"/>
          <p:cNvSpPr txBox="1"/>
          <p:nvPr>
            <p:ph hasCustomPrompt="1" idx="13" type="title"/>
          </p:nvPr>
        </p:nvSpPr>
        <p:spPr>
          <a:xfrm>
            <a:off x="1588438" y="3813143"/>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724" name="Google Shape;724;p108"/>
          <p:cNvSpPr txBox="1"/>
          <p:nvPr>
            <p:ph idx="14" type="subTitle"/>
          </p:nvPr>
        </p:nvSpPr>
        <p:spPr>
          <a:xfrm>
            <a:off x="5094288" y="3103925"/>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25" name="Google Shape;725;p108"/>
          <p:cNvSpPr txBox="1"/>
          <p:nvPr>
            <p:ph idx="15" type="title"/>
          </p:nvPr>
        </p:nvSpPr>
        <p:spPr>
          <a:xfrm>
            <a:off x="720000" y="539496"/>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6" name="Google Shape;726;p108"/>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27" name="Shape 727"/>
        <p:cNvGrpSpPr/>
        <p:nvPr/>
      </p:nvGrpSpPr>
      <p:grpSpPr>
        <a:xfrm>
          <a:off x="0" y="0"/>
          <a:ext cx="0" cy="0"/>
          <a:chOff x="0" y="0"/>
          <a:chExt cx="0" cy="0"/>
        </a:xfrm>
      </p:grpSpPr>
      <p:sp>
        <p:nvSpPr>
          <p:cNvPr id="728" name="Google Shape;728;p109"/>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9"/>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9"/>
          <p:cNvSpPr txBox="1"/>
          <p:nvPr>
            <p:ph type="title"/>
          </p:nvPr>
        </p:nvSpPr>
        <p:spPr>
          <a:xfrm>
            <a:off x="1770600" y="2956639"/>
            <a:ext cx="5602800" cy="642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31" name="Google Shape;731;p109"/>
          <p:cNvSpPr txBox="1"/>
          <p:nvPr>
            <p:ph idx="1" type="subTitle"/>
          </p:nvPr>
        </p:nvSpPr>
        <p:spPr>
          <a:xfrm>
            <a:off x="1770600" y="1681413"/>
            <a:ext cx="5602800" cy="127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732" name="Google Shape;732;p109"/>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33" name="Shape 733"/>
        <p:cNvGrpSpPr/>
        <p:nvPr/>
      </p:nvGrpSpPr>
      <p:grpSpPr>
        <a:xfrm>
          <a:off x="0" y="0"/>
          <a:ext cx="0" cy="0"/>
          <a:chOff x="0" y="0"/>
          <a:chExt cx="0" cy="0"/>
        </a:xfrm>
      </p:grpSpPr>
      <p:sp>
        <p:nvSpPr>
          <p:cNvPr id="734" name="Google Shape;734;p110"/>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0"/>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10"/>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7" name="Google Shape;737;p110"/>
          <p:cNvSpPr txBox="1"/>
          <p:nvPr>
            <p:ph idx="1" type="body"/>
          </p:nvPr>
        </p:nvSpPr>
        <p:spPr>
          <a:xfrm>
            <a:off x="720000" y="1987500"/>
            <a:ext cx="41154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738" name="Google Shape;738;p110"/>
          <p:cNvSpPr txBox="1"/>
          <p:nvPr>
            <p:ph type="title"/>
          </p:nvPr>
        </p:nvSpPr>
        <p:spPr>
          <a:xfrm>
            <a:off x="720000" y="1160000"/>
            <a:ext cx="41154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39" name="Shape 739"/>
        <p:cNvGrpSpPr/>
        <p:nvPr/>
      </p:nvGrpSpPr>
      <p:grpSpPr>
        <a:xfrm>
          <a:off x="0" y="0"/>
          <a:ext cx="0" cy="0"/>
          <a:chOff x="0" y="0"/>
          <a:chExt cx="0" cy="0"/>
        </a:xfrm>
      </p:grpSpPr>
      <p:sp>
        <p:nvSpPr>
          <p:cNvPr id="740" name="Google Shape;740;p111"/>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11"/>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1"/>
          <p:cNvSpPr txBox="1"/>
          <p:nvPr>
            <p:ph type="title"/>
          </p:nvPr>
        </p:nvSpPr>
        <p:spPr>
          <a:xfrm>
            <a:off x="4778600" y="1829300"/>
            <a:ext cx="36453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43" name="Google Shape;743;p111"/>
          <p:cNvSpPr txBox="1"/>
          <p:nvPr>
            <p:ph idx="1" type="subTitle"/>
          </p:nvPr>
        </p:nvSpPr>
        <p:spPr>
          <a:xfrm>
            <a:off x="4778600" y="2402000"/>
            <a:ext cx="3645300" cy="13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4" name="Google Shape;744;p111"/>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745" name="Shape 745"/>
        <p:cNvGrpSpPr/>
        <p:nvPr/>
      </p:nvGrpSpPr>
      <p:grpSpPr>
        <a:xfrm>
          <a:off x="0" y="0"/>
          <a:ext cx="0" cy="0"/>
          <a:chOff x="0" y="0"/>
          <a:chExt cx="0" cy="0"/>
        </a:xfrm>
      </p:grpSpPr>
      <p:sp>
        <p:nvSpPr>
          <p:cNvPr id="746" name="Google Shape;746;p112"/>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12"/>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12"/>
          <p:cNvSpPr txBox="1"/>
          <p:nvPr>
            <p:ph idx="1" type="body"/>
          </p:nvPr>
        </p:nvSpPr>
        <p:spPr>
          <a:xfrm>
            <a:off x="726800" y="1362650"/>
            <a:ext cx="7704000" cy="32415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749" name="Google Shape;749;p112"/>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0" name="Google Shape;750;p112"/>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
    <p:spTree>
      <p:nvGrpSpPr>
        <p:cNvPr id="751" name="Shape 751"/>
        <p:cNvGrpSpPr/>
        <p:nvPr/>
      </p:nvGrpSpPr>
      <p:grpSpPr>
        <a:xfrm>
          <a:off x="0" y="0"/>
          <a:ext cx="0" cy="0"/>
          <a:chOff x="0" y="0"/>
          <a:chExt cx="0" cy="0"/>
        </a:xfrm>
      </p:grpSpPr>
      <p:sp>
        <p:nvSpPr>
          <p:cNvPr id="752" name="Google Shape;752;p113"/>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13"/>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13"/>
          <p:cNvSpPr txBox="1"/>
          <p:nvPr>
            <p:ph idx="1" type="body"/>
          </p:nvPr>
        </p:nvSpPr>
        <p:spPr>
          <a:xfrm>
            <a:off x="726800" y="1533450"/>
            <a:ext cx="3791100" cy="30708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755" name="Google Shape;755;p113"/>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6" name="Google Shape;756;p113"/>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
        <p:nvSpPr>
          <p:cNvPr id="757" name="Google Shape;757;p113"/>
          <p:cNvSpPr txBox="1"/>
          <p:nvPr>
            <p:ph idx="2" type="body"/>
          </p:nvPr>
        </p:nvSpPr>
        <p:spPr>
          <a:xfrm>
            <a:off x="4572000" y="1533450"/>
            <a:ext cx="3858900" cy="30708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58" name="Shape 758"/>
        <p:cNvGrpSpPr/>
        <p:nvPr/>
      </p:nvGrpSpPr>
      <p:grpSpPr>
        <a:xfrm>
          <a:off x="0" y="0"/>
          <a:ext cx="0" cy="0"/>
          <a:chOff x="0" y="0"/>
          <a:chExt cx="0" cy="0"/>
        </a:xfrm>
      </p:grpSpPr>
      <p:sp>
        <p:nvSpPr>
          <p:cNvPr id="759" name="Google Shape;759;p114"/>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4"/>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14"/>
          <p:cNvSpPr txBox="1"/>
          <p:nvPr>
            <p:ph type="title"/>
          </p:nvPr>
        </p:nvSpPr>
        <p:spPr>
          <a:xfrm>
            <a:off x="720000" y="539496"/>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2" name="Google Shape;762;p114"/>
          <p:cNvSpPr txBox="1"/>
          <p:nvPr>
            <p:ph idx="2" type="title"/>
          </p:nvPr>
        </p:nvSpPr>
        <p:spPr>
          <a:xfrm>
            <a:off x="720000"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3" name="Google Shape;763;p114"/>
          <p:cNvSpPr txBox="1"/>
          <p:nvPr>
            <p:ph idx="1" type="subTitle"/>
          </p:nvPr>
        </p:nvSpPr>
        <p:spPr>
          <a:xfrm>
            <a:off x="720000"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4" name="Google Shape;764;p114"/>
          <p:cNvSpPr txBox="1"/>
          <p:nvPr>
            <p:ph idx="3" type="title"/>
          </p:nvPr>
        </p:nvSpPr>
        <p:spPr>
          <a:xfrm>
            <a:off x="3419218"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5" name="Google Shape;765;p114"/>
          <p:cNvSpPr txBox="1"/>
          <p:nvPr>
            <p:ph idx="4" type="subTitle"/>
          </p:nvPr>
        </p:nvSpPr>
        <p:spPr>
          <a:xfrm>
            <a:off x="3419221"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6" name="Google Shape;766;p114"/>
          <p:cNvSpPr txBox="1"/>
          <p:nvPr>
            <p:ph idx="5" type="title"/>
          </p:nvPr>
        </p:nvSpPr>
        <p:spPr>
          <a:xfrm>
            <a:off x="6118444"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7" name="Google Shape;767;p114"/>
          <p:cNvSpPr txBox="1"/>
          <p:nvPr>
            <p:ph idx="6" type="subTitle"/>
          </p:nvPr>
        </p:nvSpPr>
        <p:spPr>
          <a:xfrm>
            <a:off x="6118450"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8" name="Google Shape;768;p114"/>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2"/>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6" name="Google Shape;56;p12"/>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69" name="Shape 769"/>
        <p:cNvGrpSpPr/>
        <p:nvPr/>
      </p:nvGrpSpPr>
      <p:grpSpPr>
        <a:xfrm>
          <a:off x="0" y="0"/>
          <a:ext cx="0" cy="0"/>
          <a:chOff x="0" y="0"/>
          <a:chExt cx="0" cy="0"/>
        </a:xfrm>
      </p:grpSpPr>
      <p:sp>
        <p:nvSpPr>
          <p:cNvPr id="770" name="Google Shape;770;p115"/>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5"/>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15"/>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3" name="Google Shape;773;p115"/>
          <p:cNvSpPr txBox="1"/>
          <p:nvPr>
            <p:ph idx="2" type="title"/>
          </p:nvPr>
        </p:nvSpPr>
        <p:spPr>
          <a:xfrm>
            <a:off x="2347525" y="1755050"/>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4" name="Google Shape;774;p115"/>
          <p:cNvSpPr txBox="1"/>
          <p:nvPr>
            <p:ph idx="1" type="subTitle"/>
          </p:nvPr>
        </p:nvSpPr>
        <p:spPr>
          <a:xfrm>
            <a:off x="2347525" y="2204775"/>
            <a:ext cx="1923000" cy="61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5" name="Google Shape;775;p115"/>
          <p:cNvSpPr txBox="1"/>
          <p:nvPr>
            <p:ph idx="3" type="title"/>
          </p:nvPr>
        </p:nvSpPr>
        <p:spPr>
          <a:xfrm>
            <a:off x="6279677" y="1755050"/>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6" name="Google Shape;776;p115"/>
          <p:cNvSpPr txBox="1"/>
          <p:nvPr>
            <p:ph idx="4" type="subTitle"/>
          </p:nvPr>
        </p:nvSpPr>
        <p:spPr>
          <a:xfrm>
            <a:off x="6279675" y="2204775"/>
            <a:ext cx="1923000" cy="61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7" name="Google Shape;777;p115"/>
          <p:cNvSpPr txBox="1"/>
          <p:nvPr>
            <p:ph idx="5" type="title"/>
          </p:nvPr>
        </p:nvSpPr>
        <p:spPr>
          <a:xfrm>
            <a:off x="2347525" y="3188475"/>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8" name="Google Shape;778;p115"/>
          <p:cNvSpPr txBox="1"/>
          <p:nvPr>
            <p:ph idx="6" type="subTitle"/>
          </p:nvPr>
        </p:nvSpPr>
        <p:spPr>
          <a:xfrm>
            <a:off x="2347525" y="3638175"/>
            <a:ext cx="1923000" cy="6189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9" name="Google Shape;779;p115"/>
          <p:cNvSpPr txBox="1"/>
          <p:nvPr>
            <p:ph idx="7" type="title"/>
          </p:nvPr>
        </p:nvSpPr>
        <p:spPr>
          <a:xfrm>
            <a:off x="6279677" y="3188475"/>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0" name="Google Shape;780;p115"/>
          <p:cNvSpPr txBox="1"/>
          <p:nvPr>
            <p:ph idx="8" type="subTitle"/>
          </p:nvPr>
        </p:nvSpPr>
        <p:spPr>
          <a:xfrm>
            <a:off x="6279676" y="3638175"/>
            <a:ext cx="1923000" cy="6189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1" name="Google Shape;781;p115"/>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82" name="Shape 782"/>
        <p:cNvGrpSpPr/>
        <p:nvPr/>
      </p:nvGrpSpPr>
      <p:grpSpPr>
        <a:xfrm>
          <a:off x="0" y="0"/>
          <a:ext cx="0" cy="0"/>
          <a:chOff x="0" y="0"/>
          <a:chExt cx="0" cy="0"/>
        </a:xfrm>
      </p:grpSpPr>
      <p:sp>
        <p:nvSpPr>
          <p:cNvPr id="783" name="Google Shape;783;p116"/>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6"/>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6"/>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6" name="Google Shape;786;p116"/>
          <p:cNvSpPr txBox="1"/>
          <p:nvPr>
            <p:ph idx="2" type="title"/>
          </p:nvPr>
        </p:nvSpPr>
        <p:spPr>
          <a:xfrm>
            <a:off x="1101175"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7" name="Google Shape;787;p116"/>
          <p:cNvSpPr txBox="1"/>
          <p:nvPr>
            <p:ph idx="1" type="subTitle"/>
          </p:nvPr>
        </p:nvSpPr>
        <p:spPr>
          <a:xfrm>
            <a:off x="1101175"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8" name="Google Shape;788;p116"/>
          <p:cNvSpPr txBox="1"/>
          <p:nvPr>
            <p:ph idx="3" type="title"/>
          </p:nvPr>
        </p:nvSpPr>
        <p:spPr>
          <a:xfrm>
            <a:off x="3578948"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9" name="Google Shape;789;p116"/>
          <p:cNvSpPr txBox="1"/>
          <p:nvPr>
            <p:ph idx="4" type="subTitle"/>
          </p:nvPr>
        </p:nvSpPr>
        <p:spPr>
          <a:xfrm>
            <a:off x="3579000"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0" name="Google Shape;790;p116"/>
          <p:cNvSpPr txBox="1"/>
          <p:nvPr>
            <p:ph idx="5" type="title"/>
          </p:nvPr>
        </p:nvSpPr>
        <p:spPr>
          <a:xfrm>
            <a:off x="1101175"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91" name="Google Shape;791;p116"/>
          <p:cNvSpPr txBox="1"/>
          <p:nvPr>
            <p:ph idx="6" type="subTitle"/>
          </p:nvPr>
        </p:nvSpPr>
        <p:spPr>
          <a:xfrm>
            <a:off x="1101175"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2" name="Google Shape;792;p116"/>
          <p:cNvSpPr txBox="1"/>
          <p:nvPr>
            <p:ph idx="7" type="title"/>
          </p:nvPr>
        </p:nvSpPr>
        <p:spPr>
          <a:xfrm>
            <a:off x="3578948"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93" name="Google Shape;793;p116"/>
          <p:cNvSpPr txBox="1"/>
          <p:nvPr>
            <p:ph idx="8" type="subTitle"/>
          </p:nvPr>
        </p:nvSpPr>
        <p:spPr>
          <a:xfrm>
            <a:off x="3578947"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4" name="Google Shape;794;p116"/>
          <p:cNvSpPr txBox="1"/>
          <p:nvPr>
            <p:ph idx="9" type="title"/>
          </p:nvPr>
        </p:nvSpPr>
        <p:spPr>
          <a:xfrm>
            <a:off x="6056727"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95" name="Google Shape;795;p116"/>
          <p:cNvSpPr txBox="1"/>
          <p:nvPr>
            <p:ph idx="13" type="subTitle"/>
          </p:nvPr>
        </p:nvSpPr>
        <p:spPr>
          <a:xfrm>
            <a:off x="6056725"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6" name="Google Shape;796;p116"/>
          <p:cNvSpPr txBox="1"/>
          <p:nvPr>
            <p:ph idx="14" type="title"/>
          </p:nvPr>
        </p:nvSpPr>
        <p:spPr>
          <a:xfrm>
            <a:off x="6056727"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97" name="Google Shape;797;p116"/>
          <p:cNvSpPr txBox="1"/>
          <p:nvPr>
            <p:ph idx="15" type="subTitle"/>
          </p:nvPr>
        </p:nvSpPr>
        <p:spPr>
          <a:xfrm>
            <a:off x="6056725"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8" name="Google Shape;798;p116"/>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99" name="Shape 799"/>
        <p:cNvGrpSpPr/>
        <p:nvPr/>
      </p:nvGrpSpPr>
      <p:grpSpPr>
        <a:xfrm>
          <a:off x="0" y="0"/>
          <a:ext cx="0" cy="0"/>
          <a:chOff x="0" y="0"/>
          <a:chExt cx="0" cy="0"/>
        </a:xfrm>
      </p:grpSpPr>
      <p:sp>
        <p:nvSpPr>
          <p:cNvPr id="800" name="Google Shape;800;p117"/>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7"/>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7"/>
          <p:cNvSpPr txBox="1"/>
          <p:nvPr>
            <p:ph hasCustomPrompt="1" type="title"/>
          </p:nvPr>
        </p:nvSpPr>
        <p:spPr>
          <a:xfrm>
            <a:off x="713100" y="3058306"/>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3" name="Google Shape;803;p117"/>
          <p:cNvSpPr txBox="1"/>
          <p:nvPr>
            <p:ph idx="1" type="subTitle"/>
          </p:nvPr>
        </p:nvSpPr>
        <p:spPr>
          <a:xfrm>
            <a:off x="713100" y="4005302"/>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04" name="Google Shape;804;p117"/>
          <p:cNvSpPr txBox="1"/>
          <p:nvPr>
            <p:ph hasCustomPrompt="1" idx="2" type="title"/>
          </p:nvPr>
        </p:nvSpPr>
        <p:spPr>
          <a:xfrm>
            <a:off x="3442950" y="1405973"/>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5" name="Google Shape;805;p117"/>
          <p:cNvSpPr txBox="1"/>
          <p:nvPr>
            <p:ph idx="3" type="subTitle"/>
          </p:nvPr>
        </p:nvSpPr>
        <p:spPr>
          <a:xfrm>
            <a:off x="3442950" y="2353076"/>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06" name="Google Shape;806;p117"/>
          <p:cNvSpPr txBox="1"/>
          <p:nvPr>
            <p:ph hasCustomPrompt="1" idx="4" type="title"/>
          </p:nvPr>
        </p:nvSpPr>
        <p:spPr>
          <a:xfrm>
            <a:off x="6172800" y="3058300"/>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7" name="Google Shape;807;p117"/>
          <p:cNvSpPr txBox="1"/>
          <p:nvPr>
            <p:ph idx="5" type="subTitle"/>
          </p:nvPr>
        </p:nvSpPr>
        <p:spPr>
          <a:xfrm>
            <a:off x="6172800" y="4005273"/>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08" name="Google Shape;808;p117"/>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09" name="Google Shape;809;p117"/>
          <p:cNvSpPr txBox="1"/>
          <p:nvPr>
            <p:ph idx="6"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810" name="Shape 810"/>
        <p:cNvGrpSpPr/>
        <p:nvPr/>
      </p:nvGrpSpPr>
      <p:grpSpPr>
        <a:xfrm>
          <a:off x="0" y="0"/>
          <a:ext cx="0" cy="0"/>
          <a:chOff x="0" y="0"/>
          <a:chExt cx="0" cy="0"/>
        </a:xfrm>
      </p:grpSpPr>
      <p:sp>
        <p:nvSpPr>
          <p:cNvPr id="811" name="Google Shape;811;p118"/>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8"/>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8"/>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14" name="Google Shape;814;p118"/>
          <p:cNvSpPr txBox="1"/>
          <p:nvPr>
            <p:ph type="title"/>
          </p:nvPr>
        </p:nvSpPr>
        <p:spPr>
          <a:xfrm>
            <a:off x="4685200" y="1459013"/>
            <a:ext cx="3591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5" name="Google Shape;815;p118"/>
          <p:cNvSpPr txBox="1"/>
          <p:nvPr>
            <p:ph idx="1" type="subTitle"/>
          </p:nvPr>
        </p:nvSpPr>
        <p:spPr>
          <a:xfrm>
            <a:off x="4685200" y="3169088"/>
            <a:ext cx="3591600" cy="51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16" name="Google Shape;816;p118"/>
          <p:cNvSpPr txBox="1"/>
          <p:nvPr>
            <p:ph hasCustomPrompt="1" idx="2" type="title"/>
          </p:nvPr>
        </p:nvSpPr>
        <p:spPr>
          <a:xfrm>
            <a:off x="7613125" y="2179375"/>
            <a:ext cx="702900" cy="87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8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817" name="Shape 817"/>
        <p:cNvGrpSpPr/>
        <p:nvPr/>
      </p:nvGrpSpPr>
      <p:grpSpPr>
        <a:xfrm>
          <a:off x="0" y="0"/>
          <a:ext cx="0" cy="0"/>
          <a:chOff x="0" y="0"/>
          <a:chExt cx="0" cy="0"/>
        </a:xfrm>
      </p:grpSpPr>
      <p:sp>
        <p:nvSpPr>
          <p:cNvPr id="818" name="Google Shape;818;p119"/>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9"/>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9"/>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21" name="Google Shape;821;p119"/>
          <p:cNvSpPr txBox="1"/>
          <p:nvPr>
            <p:ph type="title"/>
          </p:nvPr>
        </p:nvSpPr>
        <p:spPr>
          <a:xfrm>
            <a:off x="713100" y="1654950"/>
            <a:ext cx="35916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2" name="Google Shape;822;p119"/>
          <p:cNvSpPr txBox="1"/>
          <p:nvPr>
            <p:ph idx="1" type="subTitle"/>
          </p:nvPr>
        </p:nvSpPr>
        <p:spPr>
          <a:xfrm>
            <a:off x="713100" y="3365025"/>
            <a:ext cx="3591600" cy="5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3" name="Google Shape;823;p119"/>
          <p:cNvSpPr txBox="1"/>
          <p:nvPr>
            <p:ph hasCustomPrompt="1" idx="2" type="title"/>
          </p:nvPr>
        </p:nvSpPr>
        <p:spPr>
          <a:xfrm>
            <a:off x="3334900" y="2378200"/>
            <a:ext cx="702900" cy="87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8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824" name="Shape 824"/>
        <p:cNvGrpSpPr/>
        <p:nvPr/>
      </p:nvGrpSpPr>
      <p:grpSpPr>
        <a:xfrm>
          <a:off x="0" y="0"/>
          <a:ext cx="0" cy="0"/>
          <a:chOff x="0" y="0"/>
          <a:chExt cx="0" cy="0"/>
        </a:xfrm>
      </p:grpSpPr>
      <p:sp>
        <p:nvSpPr>
          <p:cNvPr id="825" name="Google Shape;825;p120"/>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20"/>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20"/>
          <p:cNvSpPr txBox="1"/>
          <p:nvPr>
            <p:ph type="title"/>
          </p:nvPr>
        </p:nvSpPr>
        <p:spPr>
          <a:xfrm>
            <a:off x="720000" y="539400"/>
            <a:ext cx="34347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8" name="Google Shape;828;p120"/>
          <p:cNvSpPr txBox="1"/>
          <p:nvPr>
            <p:ph idx="1" type="subTitle"/>
          </p:nvPr>
        </p:nvSpPr>
        <p:spPr>
          <a:xfrm>
            <a:off x="720000" y="2447525"/>
            <a:ext cx="3434700" cy="87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9" name="Google Shape;829;p120"/>
          <p:cNvSpPr txBox="1"/>
          <p:nvPr>
            <p:ph idx="2" type="subTitle"/>
          </p:nvPr>
        </p:nvSpPr>
        <p:spPr>
          <a:xfrm>
            <a:off x="720000" y="2038600"/>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434343"/>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0" name="Google Shape;830;p120"/>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31" name="Google Shape;831;p120"/>
          <p:cNvSpPr txBox="1"/>
          <p:nvPr/>
        </p:nvSpPr>
        <p:spPr>
          <a:xfrm>
            <a:off x="720000" y="3408900"/>
            <a:ext cx="3304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434343"/>
                </a:solidFill>
                <a:latin typeface="Catamaran"/>
                <a:ea typeface="Catamaran"/>
                <a:cs typeface="Catamaran"/>
                <a:sym typeface="Catamaran"/>
              </a:rPr>
              <a:t>CREDITS: This presentation template was created by </a:t>
            </a:r>
            <a:r>
              <a:rPr b="1" lang="en" sz="1200">
                <a:solidFill>
                  <a:srgbClr val="434343"/>
                </a:solidFill>
                <a:uFill>
                  <a:noFill/>
                </a:uFill>
                <a:latin typeface="Catamaran"/>
                <a:ea typeface="Catamaran"/>
                <a:cs typeface="Catamaran"/>
                <a:sym typeface="Catamaran"/>
                <a:hlinkClick r:id="rId2">
                  <a:extLst>
                    <a:ext uri="{A12FA001-AC4F-418D-AE19-62706E023703}">
                      <ahyp:hlinkClr val="tx"/>
                    </a:ext>
                  </a:extLst>
                </a:hlinkClick>
              </a:rPr>
              <a:t>Slidesgo</a:t>
            </a:r>
            <a:r>
              <a:rPr lang="en" sz="1200">
                <a:solidFill>
                  <a:srgbClr val="434343"/>
                </a:solidFill>
                <a:latin typeface="Catamaran"/>
                <a:ea typeface="Catamaran"/>
                <a:cs typeface="Catamaran"/>
                <a:sym typeface="Catamaran"/>
              </a:rPr>
              <a:t>, including icons by </a:t>
            </a:r>
            <a:r>
              <a:rPr b="1" lang="en" sz="1200">
                <a:solidFill>
                  <a:srgbClr val="434343"/>
                </a:solidFill>
                <a:uFill>
                  <a:noFill/>
                </a:uFill>
                <a:latin typeface="Catamaran"/>
                <a:ea typeface="Catamaran"/>
                <a:cs typeface="Catamaran"/>
                <a:sym typeface="Catamaran"/>
                <a:hlinkClick r:id="rId3">
                  <a:extLst>
                    <a:ext uri="{A12FA001-AC4F-418D-AE19-62706E023703}">
                      <ahyp:hlinkClr val="tx"/>
                    </a:ext>
                  </a:extLst>
                </a:hlinkClick>
              </a:rPr>
              <a:t>Flaticon</a:t>
            </a:r>
            <a:r>
              <a:rPr b="1" lang="en" sz="1200">
                <a:solidFill>
                  <a:srgbClr val="434343"/>
                </a:solidFill>
                <a:latin typeface="Catamaran"/>
                <a:ea typeface="Catamaran"/>
                <a:cs typeface="Catamaran"/>
                <a:sym typeface="Catamaran"/>
              </a:rPr>
              <a:t> </a:t>
            </a:r>
            <a:r>
              <a:rPr lang="en" sz="1200">
                <a:solidFill>
                  <a:srgbClr val="434343"/>
                </a:solidFill>
                <a:latin typeface="Catamaran"/>
                <a:ea typeface="Catamaran"/>
                <a:cs typeface="Catamaran"/>
                <a:sym typeface="Catamaran"/>
              </a:rPr>
              <a:t>and infographics &amp; images by </a:t>
            </a:r>
            <a:r>
              <a:rPr b="1" lang="en" sz="1200">
                <a:solidFill>
                  <a:srgbClr val="434343"/>
                </a:solidFill>
                <a:uFill>
                  <a:noFill/>
                </a:uFill>
                <a:latin typeface="Catamaran"/>
                <a:ea typeface="Catamaran"/>
                <a:cs typeface="Catamaran"/>
                <a:sym typeface="Catamaran"/>
                <a:hlinkClick r:id="rId4">
                  <a:extLst>
                    <a:ext uri="{A12FA001-AC4F-418D-AE19-62706E023703}">
                      <ahyp:hlinkClr val="tx"/>
                    </a:ext>
                  </a:extLst>
                </a:hlinkClick>
              </a:rPr>
              <a:t>Freepik</a:t>
            </a:r>
            <a:endParaRPr b="1" sz="1200">
              <a:solidFill>
                <a:srgbClr val="434343"/>
              </a:solidFill>
              <a:latin typeface="Catamaran"/>
              <a:ea typeface="Catamaran"/>
              <a:cs typeface="Catamaran"/>
              <a:sym typeface="Catamaran"/>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32" name="Shape 832"/>
        <p:cNvGrpSpPr/>
        <p:nvPr/>
      </p:nvGrpSpPr>
      <p:grpSpPr>
        <a:xfrm>
          <a:off x="0" y="0"/>
          <a:ext cx="0" cy="0"/>
          <a:chOff x="0" y="0"/>
          <a:chExt cx="0" cy="0"/>
        </a:xfrm>
      </p:grpSpPr>
      <p:sp>
        <p:nvSpPr>
          <p:cNvPr id="833" name="Google Shape;833;p121"/>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21"/>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35" name="Shape 835"/>
        <p:cNvGrpSpPr/>
        <p:nvPr/>
      </p:nvGrpSpPr>
      <p:grpSpPr>
        <a:xfrm>
          <a:off x="0" y="0"/>
          <a:ext cx="0" cy="0"/>
          <a:chOff x="0" y="0"/>
          <a:chExt cx="0" cy="0"/>
        </a:xfrm>
      </p:grpSpPr>
      <p:sp>
        <p:nvSpPr>
          <p:cNvPr id="836" name="Google Shape;836;p122"/>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22"/>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60" name="Shape 60"/>
        <p:cNvGrpSpPr/>
        <p:nvPr/>
      </p:nvGrpSpPr>
      <p:grpSpPr>
        <a:xfrm>
          <a:off x="0" y="0"/>
          <a:ext cx="0" cy="0"/>
          <a:chOff x="0" y="0"/>
          <a:chExt cx="0" cy="0"/>
        </a:xfrm>
      </p:grpSpPr>
      <p:sp>
        <p:nvSpPr>
          <p:cNvPr id="61" name="Google Shape;61;p14"/>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idx="12" type="sldNum"/>
          </p:nvPr>
        </p:nvSpPr>
        <p:spPr>
          <a:xfrm>
            <a:off x="7950925" y="219450"/>
            <a:ext cx="548700" cy="244500"/>
          </a:xfrm>
          <a:prstGeom prst="rect">
            <a:avLst/>
          </a:prstGeom>
        </p:spPr>
        <p:txBody>
          <a:bodyPr anchorCtr="0" anchor="ctr" bIns="91425" lIns="91425" spcFirstLastPara="1" rIns="91425" wrap="square" tIns="91425">
            <a:normAutofit fontScale="47500"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ph idx="1" type="body"/>
          </p:nvPr>
        </p:nvSpPr>
        <p:spPr>
          <a:xfrm>
            <a:off x="720000" y="1987500"/>
            <a:ext cx="4115400" cy="2616600"/>
          </a:xfrm>
          <a:prstGeom prst="rect">
            <a:avLst/>
          </a:prstGeom>
        </p:spPr>
        <p:txBody>
          <a:bodyPr anchorCtr="0" anchor="ctr" bIns="91425" lIns="91425" spcFirstLastPara="1" rIns="91425" wrap="square" tIns="91425">
            <a:normAutofit/>
          </a:bodyPr>
          <a:lstStyle>
            <a:lvl1pPr indent="-342900" lvl="0" marL="457200" rtl="0">
              <a:lnSpc>
                <a:spcPct val="100000"/>
              </a:lnSpc>
              <a:spcBef>
                <a:spcPts val="0"/>
              </a:spcBef>
              <a:spcAft>
                <a:spcPts val="0"/>
              </a:spcAft>
              <a:buSzPts val="18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65" name="Google Shape;65;p14"/>
          <p:cNvSpPr txBox="1"/>
          <p:nvPr>
            <p:ph type="title"/>
          </p:nvPr>
        </p:nvSpPr>
        <p:spPr>
          <a:xfrm>
            <a:off x="720000" y="1160000"/>
            <a:ext cx="4115400" cy="572700"/>
          </a:xfrm>
          <a:prstGeom prst="rect">
            <a:avLst/>
          </a:prstGeom>
        </p:spPr>
        <p:txBody>
          <a:bodyPr anchorCtr="0" anchor="b" bIns="91425" lIns="91425" spcFirstLastPara="1" rIns="91425" wrap="square" tIns="91425">
            <a:normAutofit/>
          </a:bodyPr>
          <a:lstStyle>
            <a:lvl1pPr lvl="0" rtl="0" algn="l">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16"/>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txBox="1"/>
          <p:nvPr>
            <p:ph type="ctrTitle"/>
          </p:nvPr>
        </p:nvSpPr>
        <p:spPr>
          <a:xfrm>
            <a:off x="626200" y="1325746"/>
            <a:ext cx="4682400" cy="1639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sz="5200">
                <a:solidFill>
                  <a:srgbClr val="191919"/>
                </a:solidFill>
                <a:latin typeface="Playfair Display Black"/>
                <a:ea typeface="Playfair Display Black"/>
                <a:cs typeface="Playfair Display Black"/>
                <a:sym typeface="Playfair Display Black"/>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74" name="Google Shape;74;p16"/>
          <p:cNvSpPr txBox="1"/>
          <p:nvPr>
            <p:ph idx="1" type="subTitle"/>
          </p:nvPr>
        </p:nvSpPr>
        <p:spPr>
          <a:xfrm>
            <a:off x="626200" y="3733863"/>
            <a:ext cx="4682400" cy="47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atin typeface="Catamaran"/>
                <a:ea typeface="Catamaran"/>
                <a:cs typeface="Catamaran"/>
                <a:sym typeface="Catamaran"/>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7"/>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txBox="1"/>
          <p:nvPr>
            <p:ph type="title"/>
          </p:nvPr>
        </p:nvSpPr>
        <p:spPr>
          <a:xfrm>
            <a:off x="713100" y="2830425"/>
            <a:ext cx="24675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7"/>
          <p:cNvSpPr txBox="1"/>
          <p:nvPr>
            <p:ph hasCustomPrompt="1" idx="2" type="title"/>
          </p:nvPr>
        </p:nvSpPr>
        <p:spPr>
          <a:xfrm>
            <a:off x="964350" y="1481551"/>
            <a:ext cx="914400" cy="5691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 name="Google Shape;80;p17"/>
          <p:cNvSpPr txBox="1"/>
          <p:nvPr>
            <p:ph idx="1" type="subTitle"/>
          </p:nvPr>
        </p:nvSpPr>
        <p:spPr>
          <a:xfrm>
            <a:off x="713100" y="3672275"/>
            <a:ext cx="3591600" cy="5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1" name="Google Shape;81;p17"/>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18"/>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type="title"/>
          </p:nvPr>
        </p:nvSpPr>
        <p:spPr>
          <a:xfrm>
            <a:off x="720000" y="539400"/>
            <a:ext cx="7704000" cy="746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18"/>
          <p:cNvSpPr txBox="1"/>
          <p:nvPr>
            <p:ph idx="1" type="body"/>
          </p:nvPr>
        </p:nvSpPr>
        <p:spPr>
          <a:xfrm>
            <a:off x="720000" y="1285875"/>
            <a:ext cx="7704000" cy="33180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5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87" name="Google Shape;87;p18"/>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19"/>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9"/>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19"/>
          <p:cNvSpPr txBox="1"/>
          <p:nvPr>
            <p:ph idx="2" type="title"/>
          </p:nvPr>
        </p:nvSpPr>
        <p:spPr>
          <a:xfrm>
            <a:off x="1225113" y="3014225"/>
            <a:ext cx="2556300" cy="45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3" name="Google Shape;93;p19"/>
          <p:cNvSpPr txBox="1"/>
          <p:nvPr>
            <p:ph idx="3" type="title"/>
          </p:nvPr>
        </p:nvSpPr>
        <p:spPr>
          <a:xfrm>
            <a:off x="5362565" y="1403700"/>
            <a:ext cx="2556300" cy="45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4" name="Google Shape;94;p19"/>
          <p:cNvSpPr txBox="1"/>
          <p:nvPr>
            <p:ph idx="1" type="subTitle"/>
          </p:nvPr>
        </p:nvSpPr>
        <p:spPr>
          <a:xfrm>
            <a:off x="5362579" y="1859400"/>
            <a:ext cx="2556300" cy="11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5" name="Google Shape;95;p19"/>
          <p:cNvSpPr txBox="1"/>
          <p:nvPr>
            <p:ph idx="4" type="subTitle"/>
          </p:nvPr>
        </p:nvSpPr>
        <p:spPr>
          <a:xfrm>
            <a:off x="1225100" y="3469800"/>
            <a:ext cx="2556300" cy="11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6" name="Google Shape;96;p19"/>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20"/>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20"/>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2" name="Shape 102"/>
        <p:cNvGrpSpPr/>
        <p:nvPr/>
      </p:nvGrpSpPr>
      <p:grpSpPr>
        <a:xfrm>
          <a:off x="0" y="0"/>
          <a:ext cx="0" cy="0"/>
          <a:chOff x="0" y="0"/>
          <a:chExt cx="0" cy="0"/>
        </a:xfrm>
      </p:grpSpPr>
      <p:sp>
        <p:nvSpPr>
          <p:cNvPr id="103" name="Google Shape;103;p21"/>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txBox="1"/>
          <p:nvPr>
            <p:ph idx="1" type="body"/>
          </p:nvPr>
        </p:nvSpPr>
        <p:spPr>
          <a:xfrm>
            <a:off x="720000" y="2565775"/>
            <a:ext cx="4085700" cy="203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106" name="Google Shape;106;p21"/>
          <p:cNvSpPr txBox="1"/>
          <p:nvPr>
            <p:ph type="title"/>
          </p:nvPr>
        </p:nvSpPr>
        <p:spPr>
          <a:xfrm>
            <a:off x="720000" y="1015750"/>
            <a:ext cx="4294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21"/>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22"/>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2"/>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txBox="1"/>
          <p:nvPr>
            <p:ph type="title"/>
          </p:nvPr>
        </p:nvSpPr>
        <p:spPr>
          <a:xfrm>
            <a:off x="1144500" y="1015075"/>
            <a:ext cx="6855000" cy="118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2" name="Google Shape;112;p22"/>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3" name="Shape 113"/>
        <p:cNvGrpSpPr/>
        <p:nvPr/>
      </p:nvGrpSpPr>
      <p:grpSpPr>
        <a:xfrm>
          <a:off x="0" y="0"/>
          <a:ext cx="0" cy="0"/>
          <a:chOff x="0" y="0"/>
          <a:chExt cx="0" cy="0"/>
        </a:xfrm>
      </p:grpSpPr>
      <p:sp>
        <p:nvSpPr>
          <p:cNvPr id="114" name="Google Shape;114;p23"/>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txBox="1"/>
          <p:nvPr>
            <p:ph type="title"/>
          </p:nvPr>
        </p:nvSpPr>
        <p:spPr>
          <a:xfrm>
            <a:off x="4343400" y="1675100"/>
            <a:ext cx="41124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7" name="Google Shape;117;p23"/>
          <p:cNvSpPr txBox="1"/>
          <p:nvPr>
            <p:ph idx="1" type="subTitle"/>
          </p:nvPr>
        </p:nvSpPr>
        <p:spPr>
          <a:xfrm>
            <a:off x="4343400" y="2516900"/>
            <a:ext cx="4112400" cy="134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 name="Google Shape;118;p23"/>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24"/>
          <p:cNvSpPr/>
          <p:nvPr/>
        </p:nvSpPr>
        <p:spPr>
          <a:xfrm>
            <a:off x="-163200" y="147700"/>
            <a:ext cx="9470400" cy="391800"/>
          </a:xfrm>
          <a:prstGeom prst="rect">
            <a:avLst/>
          </a:prstGeom>
          <a:solidFill>
            <a:schemeClr val="l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txBox="1"/>
          <p:nvPr>
            <p:ph type="title"/>
          </p:nvPr>
        </p:nvSpPr>
        <p:spPr>
          <a:xfrm>
            <a:off x="713100" y="1194100"/>
            <a:ext cx="3222600" cy="2334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2" name="Google Shape;122;p24"/>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4"/>
          <p:cNvSpPr/>
          <p:nvPr/>
        </p:nvSpPr>
        <p:spPr>
          <a:xfrm>
            <a:off x="-163200" y="4995775"/>
            <a:ext cx="9470400" cy="391800"/>
          </a:xfrm>
          <a:prstGeom prst="rect">
            <a:avLst/>
          </a:prstGeom>
          <a:solidFill>
            <a:schemeClr val="l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 name="Shape 124"/>
        <p:cNvGrpSpPr/>
        <p:nvPr/>
      </p:nvGrpSpPr>
      <p:grpSpPr>
        <a:xfrm>
          <a:off x="0" y="0"/>
          <a:ext cx="0" cy="0"/>
          <a:chOff x="0" y="0"/>
          <a:chExt cx="0" cy="0"/>
        </a:xfrm>
      </p:grpSpPr>
      <p:sp>
        <p:nvSpPr>
          <p:cNvPr id="125" name="Google Shape;125;p25"/>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
          <p:cNvSpPr txBox="1"/>
          <p:nvPr>
            <p:ph hasCustomPrompt="1" type="title"/>
          </p:nvPr>
        </p:nvSpPr>
        <p:spPr>
          <a:xfrm>
            <a:off x="1284000" y="886225"/>
            <a:ext cx="6576000" cy="191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28" name="Google Shape;128;p25"/>
          <p:cNvSpPr txBox="1"/>
          <p:nvPr>
            <p:ph idx="1" type="subTitle"/>
          </p:nvPr>
        </p:nvSpPr>
        <p:spPr>
          <a:xfrm>
            <a:off x="1284000" y="2799925"/>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29" name="Google Shape;129;p25"/>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1" name="Shape 131"/>
        <p:cNvGrpSpPr/>
        <p:nvPr/>
      </p:nvGrpSpPr>
      <p:grpSpPr>
        <a:xfrm>
          <a:off x="0" y="0"/>
          <a:ext cx="0" cy="0"/>
          <a:chOff x="0" y="0"/>
          <a:chExt cx="0" cy="0"/>
        </a:xfrm>
      </p:grpSpPr>
      <p:sp>
        <p:nvSpPr>
          <p:cNvPr id="132" name="Google Shape;132;p27"/>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7"/>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7"/>
          <p:cNvSpPr txBox="1"/>
          <p:nvPr>
            <p:ph type="title"/>
          </p:nvPr>
        </p:nvSpPr>
        <p:spPr>
          <a:xfrm>
            <a:off x="2819962" y="1699650"/>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35" name="Google Shape;135;p27"/>
          <p:cNvSpPr txBox="1"/>
          <p:nvPr>
            <p:ph hasCustomPrompt="1" idx="2" type="title"/>
          </p:nvPr>
        </p:nvSpPr>
        <p:spPr>
          <a:xfrm>
            <a:off x="1588313" y="1699650"/>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27"/>
          <p:cNvSpPr txBox="1"/>
          <p:nvPr>
            <p:ph idx="1" type="subTitle"/>
          </p:nvPr>
        </p:nvSpPr>
        <p:spPr>
          <a:xfrm>
            <a:off x="5094288" y="169170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7" name="Google Shape;137;p27"/>
          <p:cNvSpPr txBox="1"/>
          <p:nvPr>
            <p:ph idx="3" type="title"/>
          </p:nvPr>
        </p:nvSpPr>
        <p:spPr>
          <a:xfrm>
            <a:off x="2820090" y="2403403"/>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38" name="Google Shape;138;p27"/>
          <p:cNvSpPr txBox="1"/>
          <p:nvPr>
            <p:ph hasCustomPrompt="1" idx="4" type="title"/>
          </p:nvPr>
        </p:nvSpPr>
        <p:spPr>
          <a:xfrm>
            <a:off x="1588613" y="2404150"/>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27"/>
          <p:cNvSpPr txBox="1"/>
          <p:nvPr>
            <p:ph idx="5" type="subTitle"/>
          </p:nvPr>
        </p:nvSpPr>
        <p:spPr>
          <a:xfrm>
            <a:off x="5094288" y="239545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0" name="Google Shape;140;p27"/>
          <p:cNvSpPr txBox="1"/>
          <p:nvPr>
            <p:ph idx="6" type="title"/>
          </p:nvPr>
        </p:nvSpPr>
        <p:spPr>
          <a:xfrm>
            <a:off x="2819898" y="3107894"/>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41" name="Google Shape;141;p27"/>
          <p:cNvSpPr txBox="1"/>
          <p:nvPr>
            <p:ph hasCustomPrompt="1" idx="7" type="title"/>
          </p:nvPr>
        </p:nvSpPr>
        <p:spPr>
          <a:xfrm>
            <a:off x="1588438" y="3108643"/>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142" name="Google Shape;142;p27"/>
          <p:cNvSpPr txBox="1"/>
          <p:nvPr>
            <p:ph idx="8" type="subTitle"/>
          </p:nvPr>
        </p:nvSpPr>
        <p:spPr>
          <a:xfrm>
            <a:off x="5094288" y="381240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3" name="Google Shape;143;p27"/>
          <p:cNvSpPr txBox="1"/>
          <p:nvPr>
            <p:ph idx="9" type="title"/>
          </p:nvPr>
        </p:nvSpPr>
        <p:spPr>
          <a:xfrm>
            <a:off x="2820026" y="3812398"/>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44" name="Google Shape;144;p27"/>
          <p:cNvSpPr txBox="1"/>
          <p:nvPr>
            <p:ph hasCustomPrompt="1" idx="13" type="title"/>
          </p:nvPr>
        </p:nvSpPr>
        <p:spPr>
          <a:xfrm>
            <a:off x="1588438" y="3813143"/>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145" name="Google Shape;145;p27"/>
          <p:cNvSpPr txBox="1"/>
          <p:nvPr>
            <p:ph idx="14" type="subTitle"/>
          </p:nvPr>
        </p:nvSpPr>
        <p:spPr>
          <a:xfrm>
            <a:off x="5094288" y="3103925"/>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6" name="Google Shape;146;p27"/>
          <p:cNvSpPr txBox="1"/>
          <p:nvPr>
            <p:ph idx="15" type="title"/>
          </p:nvPr>
        </p:nvSpPr>
        <p:spPr>
          <a:xfrm>
            <a:off x="720000" y="539496"/>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27"/>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8" name="Shape 148"/>
        <p:cNvGrpSpPr/>
        <p:nvPr/>
      </p:nvGrpSpPr>
      <p:grpSpPr>
        <a:xfrm>
          <a:off x="0" y="0"/>
          <a:ext cx="0" cy="0"/>
          <a:chOff x="0" y="0"/>
          <a:chExt cx="0" cy="0"/>
        </a:xfrm>
      </p:grpSpPr>
      <p:sp>
        <p:nvSpPr>
          <p:cNvPr id="149" name="Google Shape;149;p28"/>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txBox="1"/>
          <p:nvPr>
            <p:ph type="title"/>
          </p:nvPr>
        </p:nvSpPr>
        <p:spPr>
          <a:xfrm>
            <a:off x="1770600" y="2956639"/>
            <a:ext cx="5602800" cy="642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2" name="Google Shape;152;p28"/>
          <p:cNvSpPr txBox="1"/>
          <p:nvPr>
            <p:ph idx="1" type="subTitle"/>
          </p:nvPr>
        </p:nvSpPr>
        <p:spPr>
          <a:xfrm>
            <a:off x="1770600" y="1681413"/>
            <a:ext cx="5602800" cy="127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53" name="Google Shape;153;p28"/>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4" name="Shape 154"/>
        <p:cNvGrpSpPr/>
        <p:nvPr/>
      </p:nvGrpSpPr>
      <p:grpSpPr>
        <a:xfrm>
          <a:off x="0" y="0"/>
          <a:ext cx="0" cy="0"/>
          <a:chOff x="0" y="0"/>
          <a:chExt cx="0" cy="0"/>
        </a:xfrm>
      </p:grpSpPr>
      <p:sp>
        <p:nvSpPr>
          <p:cNvPr id="155" name="Google Shape;155;p29"/>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9"/>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9"/>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9"/>
          <p:cNvSpPr txBox="1"/>
          <p:nvPr>
            <p:ph idx="1" type="body"/>
          </p:nvPr>
        </p:nvSpPr>
        <p:spPr>
          <a:xfrm>
            <a:off x="720000" y="1987500"/>
            <a:ext cx="41154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159" name="Google Shape;159;p29"/>
          <p:cNvSpPr txBox="1"/>
          <p:nvPr>
            <p:ph type="title"/>
          </p:nvPr>
        </p:nvSpPr>
        <p:spPr>
          <a:xfrm>
            <a:off x="720000" y="1160000"/>
            <a:ext cx="41154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0" name="Shape 160"/>
        <p:cNvGrpSpPr/>
        <p:nvPr/>
      </p:nvGrpSpPr>
      <p:grpSpPr>
        <a:xfrm>
          <a:off x="0" y="0"/>
          <a:ext cx="0" cy="0"/>
          <a:chOff x="0" y="0"/>
          <a:chExt cx="0" cy="0"/>
        </a:xfrm>
      </p:grpSpPr>
      <p:sp>
        <p:nvSpPr>
          <p:cNvPr id="161" name="Google Shape;161;p30"/>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0"/>
          <p:cNvSpPr txBox="1"/>
          <p:nvPr>
            <p:ph type="title"/>
          </p:nvPr>
        </p:nvSpPr>
        <p:spPr>
          <a:xfrm>
            <a:off x="4778600" y="1829300"/>
            <a:ext cx="36453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4" name="Google Shape;164;p30"/>
          <p:cNvSpPr txBox="1"/>
          <p:nvPr>
            <p:ph idx="1" type="subTitle"/>
          </p:nvPr>
        </p:nvSpPr>
        <p:spPr>
          <a:xfrm>
            <a:off x="4778600" y="2402000"/>
            <a:ext cx="3645300" cy="13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 name="Google Shape;165;p30"/>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66" name="Shape 166"/>
        <p:cNvGrpSpPr/>
        <p:nvPr/>
      </p:nvGrpSpPr>
      <p:grpSpPr>
        <a:xfrm>
          <a:off x="0" y="0"/>
          <a:ext cx="0" cy="0"/>
          <a:chOff x="0" y="0"/>
          <a:chExt cx="0" cy="0"/>
        </a:xfrm>
      </p:grpSpPr>
      <p:sp>
        <p:nvSpPr>
          <p:cNvPr id="167" name="Google Shape;167;p31"/>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1"/>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1"/>
          <p:cNvSpPr txBox="1"/>
          <p:nvPr>
            <p:ph idx="1" type="body"/>
          </p:nvPr>
        </p:nvSpPr>
        <p:spPr>
          <a:xfrm>
            <a:off x="726800" y="1362650"/>
            <a:ext cx="7704000" cy="32415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70" name="Google Shape;170;p31"/>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31"/>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0" name="Shape 20"/>
        <p:cNvGrpSpPr/>
        <p:nvPr/>
      </p:nvGrpSpPr>
      <p:grpSpPr>
        <a:xfrm>
          <a:off x="0" y="0"/>
          <a:ext cx="0" cy="0"/>
          <a:chOff x="0" y="0"/>
          <a:chExt cx="0" cy="0"/>
        </a:xfrm>
      </p:grpSpPr>
      <p:sp>
        <p:nvSpPr>
          <p:cNvPr id="21" name="Google Shape;21;p4"/>
          <p:cNvSpPr txBox="1"/>
          <p:nvPr>
            <p:ph type="title"/>
          </p:nvPr>
        </p:nvSpPr>
        <p:spPr>
          <a:xfrm>
            <a:off x="311700" y="315925"/>
            <a:ext cx="8520600" cy="8313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
    <p:spTree>
      <p:nvGrpSpPr>
        <p:cNvPr id="172" name="Shape 172"/>
        <p:cNvGrpSpPr/>
        <p:nvPr/>
      </p:nvGrpSpPr>
      <p:grpSpPr>
        <a:xfrm>
          <a:off x="0" y="0"/>
          <a:ext cx="0" cy="0"/>
          <a:chOff x="0" y="0"/>
          <a:chExt cx="0" cy="0"/>
        </a:xfrm>
      </p:grpSpPr>
      <p:sp>
        <p:nvSpPr>
          <p:cNvPr id="173" name="Google Shape;173;p32"/>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2"/>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2"/>
          <p:cNvSpPr txBox="1"/>
          <p:nvPr>
            <p:ph idx="1" type="body"/>
          </p:nvPr>
        </p:nvSpPr>
        <p:spPr>
          <a:xfrm>
            <a:off x="726800" y="1533450"/>
            <a:ext cx="3791100" cy="30708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76" name="Google Shape;176;p32"/>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32"/>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32"/>
          <p:cNvSpPr txBox="1"/>
          <p:nvPr>
            <p:ph idx="2" type="body"/>
          </p:nvPr>
        </p:nvSpPr>
        <p:spPr>
          <a:xfrm>
            <a:off x="4572000" y="1533450"/>
            <a:ext cx="3858900" cy="30708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9" name="Shape 179"/>
        <p:cNvGrpSpPr/>
        <p:nvPr/>
      </p:nvGrpSpPr>
      <p:grpSpPr>
        <a:xfrm>
          <a:off x="0" y="0"/>
          <a:ext cx="0" cy="0"/>
          <a:chOff x="0" y="0"/>
          <a:chExt cx="0" cy="0"/>
        </a:xfrm>
      </p:grpSpPr>
      <p:sp>
        <p:nvSpPr>
          <p:cNvPr id="180" name="Google Shape;180;p33"/>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3"/>
          <p:cNvSpPr txBox="1"/>
          <p:nvPr>
            <p:ph type="title"/>
          </p:nvPr>
        </p:nvSpPr>
        <p:spPr>
          <a:xfrm>
            <a:off x="720000" y="539496"/>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 name="Google Shape;183;p33"/>
          <p:cNvSpPr txBox="1"/>
          <p:nvPr>
            <p:ph idx="2" type="title"/>
          </p:nvPr>
        </p:nvSpPr>
        <p:spPr>
          <a:xfrm>
            <a:off x="720000"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33"/>
          <p:cNvSpPr txBox="1"/>
          <p:nvPr>
            <p:ph idx="1" type="subTitle"/>
          </p:nvPr>
        </p:nvSpPr>
        <p:spPr>
          <a:xfrm>
            <a:off x="720000"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33"/>
          <p:cNvSpPr txBox="1"/>
          <p:nvPr>
            <p:ph idx="3" type="title"/>
          </p:nvPr>
        </p:nvSpPr>
        <p:spPr>
          <a:xfrm>
            <a:off x="3419218"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33"/>
          <p:cNvSpPr txBox="1"/>
          <p:nvPr>
            <p:ph idx="4" type="subTitle"/>
          </p:nvPr>
        </p:nvSpPr>
        <p:spPr>
          <a:xfrm>
            <a:off x="3419221"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 name="Google Shape;187;p33"/>
          <p:cNvSpPr txBox="1"/>
          <p:nvPr>
            <p:ph idx="5" type="title"/>
          </p:nvPr>
        </p:nvSpPr>
        <p:spPr>
          <a:xfrm>
            <a:off x="6118444"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33"/>
          <p:cNvSpPr txBox="1"/>
          <p:nvPr>
            <p:ph idx="6" type="subTitle"/>
          </p:nvPr>
        </p:nvSpPr>
        <p:spPr>
          <a:xfrm>
            <a:off x="6118450"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33"/>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0" name="Shape 190"/>
        <p:cNvGrpSpPr/>
        <p:nvPr/>
      </p:nvGrpSpPr>
      <p:grpSpPr>
        <a:xfrm>
          <a:off x="0" y="0"/>
          <a:ext cx="0" cy="0"/>
          <a:chOff x="0" y="0"/>
          <a:chExt cx="0" cy="0"/>
        </a:xfrm>
      </p:grpSpPr>
      <p:sp>
        <p:nvSpPr>
          <p:cNvPr id="191" name="Google Shape;191;p34"/>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4" name="Google Shape;194;p34"/>
          <p:cNvSpPr txBox="1"/>
          <p:nvPr>
            <p:ph idx="2" type="title"/>
          </p:nvPr>
        </p:nvSpPr>
        <p:spPr>
          <a:xfrm>
            <a:off x="2347525" y="1755050"/>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5" name="Google Shape;195;p34"/>
          <p:cNvSpPr txBox="1"/>
          <p:nvPr>
            <p:ph idx="1" type="subTitle"/>
          </p:nvPr>
        </p:nvSpPr>
        <p:spPr>
          <a:xfrm>
            <a:off x="2347525" y="2204775"/>
            <a:ext cx="1923000" cy="61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6" name="Google Shape;196;p34"/>
          <p:cNvSpPr txBox="1"/>
          <p:nvPr>
            <p:ph idx="3" type="title"/>
          </p:nvPr>
        </p:nvSpPr>
        <p:spPr>
          <a:xfrm>
            <a:off x="6279677" y="1755050"/>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 name="Google Shape;197;p34"/>
          <p:cNvSpPr txBox="1"/>
          <p:nvPr>
            <p:ph idx="4" type="subTitle"/>
          </p:nvPr>
        </p:nvSpPr>
        <p:spPr>
          <a:xfrm>
            <a:off x="6279675" y="2204775"/>
            <a:ext cx="1923000" cy="61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8" name="Google Shape;198;p34"/>
          <p:cNvSpPr txBox="1"/>
          <p:nvPr>
            <p:ph idx="5" type="title"/>
          </p:nvPr>
        </p:nvSpPr>
        <p:spPr>
          <a:xfrm>
            <a:off x="2347525" y="3188475"/>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9" name="Google Shape;199;p34"/>
          <p:cNvSpPr txBox="1"/>
          <p:nvPr>
            <p:ph idx="6" type="subTitle"/>
          </p:nvPr>
        </p:nvSpPr>
        <p:spPr>
          <a:xfrm>
            <a:off x="2347525" y="3638175"/>
            <a:ext cx="1923000" cy="6189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0" name="Google Shape;200;p34"/>
          <p:cNvSpPr txBox="1"/>
          <p:nvPr>
            <p:ph idx="7" type="title"/>
          </p:nvPr>
        </p:nvSpPr>
        <p:spPr>
          <a:xfrm>
            <a:off x="6279677" y="3188475"/>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 name="Google Shape;201;p34"/>
          <p:cNvSpPr txBox="1"/>
          <p:nvPr>
            <p:ph idx="8" type="subTitle"/>
          </p:nvPr>
        </p:nvSpPr>
        <p:spPr>
          <a:xfrm>
            <a:off x="6279676" y="3638175"/>
            <a:ext cx="1923000" cy="6189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2" name="Google Shape;202;p34"/>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3" name="Shape 203"/>
        <p:cNvGrpSpPr/>
        <p:nvPr/>
      </p:nvGrpSpPr>
      <p:grpSpPr>
        <a:xfrm>
          <a:off x="0" y="0"/>
          <a:ext cx="0" cy="0"/>
          <a:chOff x="0" y="0"/>
          <a:chExt cx="0" cy="0"/>
        </a:xfrm>
      </p:grpSpPr>
      <p:sp>
        <p:nvSpPr>
          <p:cNvPr id="204" name="Google Shape;204;p35"/>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5"/>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5"/>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7" name="Google Shape;207;p35"/>
          <p:cNvSpPr txBox="1"/>
          <p:nvPr>
            <p:ph idx="2" type="title"/>
          </p:nvPr>
        </p:nvSpPr>
        <p:spPr>
          <a:xfrm>
            <a:off x="1101175"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35"/>
          <p:cNvSpPr txBox="1"/>
          <p:nvPr>
            <p:ph idx="1" type="subTitle"/>
          </p:nvPr>
        </p:nvSpPr>
        <p:spPr>
          <a:xfrm>
            <a:off x="1101175"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 name="Google Shape;209;p35"/>
          <p:cNvSpPr txBox="1"/>
          <p:nvPr>
            <p:ph idx="3" type="title"/>
          </p:nvPr>
        </p:nvSpPr>
        <p:spPr>
          <a:xfrm>
            <a:off x="3578948"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35"/>
          <p:cNvSpPr txBox="1"/>
          <p:nvPr>
            <p:ph idx="4" type="subTitle"/>
          </p:nvPr>
        </p:nvSpPr>
        <p:spPr>
          <a:xfrm>
            <a:off x="3579000"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 name="Google Shape;211;p35"/>
          <p:cNvSpPr txBox="1"/>
          <p:nvPr>
            <p:ph idx="5" type="title"/>
          </p:nvPr>
        </p:nvSpPr>
        <p:spPr>
          <a:xfrm>
            <a:off x="1101175"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2" name="Google Shape;212;p35"/>
          <p:cNvSpPr txBox="1"/>
          <p:nvPr>
            <p:ph idx="6" type="subTitle"/>
          </p:nvPr>
        </p:nvSpPr>
        <p:spPr>
          <a:xfrm>
            <a:off x="1101175"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 name="Google Shape;213;p35"/>
          <p:cNvSpPr txBox="1"/>
          <p:nvPr>
            <p:ph idx="7" type="title"/>
          </p:nvPr>
        </p:nvSpPr>
        <p:spPr>
          <a:xfrm>
            <a:off x="3578948"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4" name="Google Shape;214;p35"/>
          <p:cNvSpPr txBox="1"/>
          <p:nvPr>
            <p:ph idx="8" type="subTitle"/>
          </p:nvPr>
        </p:nvSpPr>
        <p:spPr>
          <a:xfrm>
            <a:off x="3578947"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5" name="Google Shape;215;p35"/>
          <p:cNvSpPr txBox="1"/>
          <p:nvPr>
            <p:ph idx="9" type="title"/>
          </p:nvPr>
        </p:nvSpPr>
        <p:spPr>
          <a:xfrm>
            <a:off x="6056727"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6" name="Google Shape;216;p35"/>
          <p:cNvSpPr txBox="1"/>
          <p:nvPr>
            <p:ph idx="13" type="subTitle"/>
          </p:nvPr>
        </p:nvSpPr>
        <p:spPr>
          <a:xfrm>
            <a:off x="6056725"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7" name="Google Shape;217;p35"/>
          <p:cNvSpPr txBox="1"/>
          <p:nvPr>
            <p:ph idx="14" type="title"/>
          </p:nvPr>
        </p:nvSpPr>
        <p:spPr>
          <a:xfrm>
            <a:off x="6056727"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35"/>
          <p:cNvSpPr txBox="1"/>
          <p:nvPr>
            <p:ph idx="15" type="subTitle"/>
          </p:nvPr>
        </p:nvSpPr>
        <p:spPr>
          <a:xfrm>
            <a:off x="6056725"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9" name="Google Shape;219;p35"/>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0" name="Shape 220"/>
        <p:cNvGrpSpPr/>
        <p:nvPr/>
      </p:nvGrpSpPr>
      <p:grpSpPr>
        <a:xfrm>
          <a:off x="0" y="0"/>
          <a:ext cx="0" cy="0"/>
          <a:chOff x="0" y="0"/>
          <a:chExt cx="0" cy="0"/>
        </a:xfrm>
      </p:grpSpPr>
      <p:sp>
        <p:nvSpPr>
          <p:cNvPr id="221" name="Google Shape;221;p36"/>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6"/>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6"/>
          <p:cNvSpPr txBox="1"/>
          <p:nvPr>
            <p:ph hasCustomPrompt="1" type="title"/>
          </p:nvPr>
        </p:nvSpPr>
        <p:spPr>
          <a:xfrm>
            <a:off x="713100" y="3058306"/>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4" name="Google Shape;224;p36"/>
          <p:cNvSpPr txBox="1"/>
          <p:nvPr>
            <p:ph idx="1" type="subTitle"/>
          </p:nvPr>
        </p:nvSpPr>
        <p:spPr>
          <a:xfrm>
            <a:off x="713100" y="4005302"/>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5" name="Google Shape;225;p36"/>
          <p:cNvSpPr txBox="1"/>
          <p:nvPr>
            <p:ph hasCustomPrompt="1" idx="2" type="title"/>
          </p:nvPr>
        </p:nvSpPr>
        <p:spPr>
          <a:xfrm>
            <a:off x="3442950" y="1405973"/>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6" name="Google Shape;226;p36"/>
          <p:cNvSpPr txBox="1"/>
          <p:nvPr>
            <p:ph idx="3" type="subTitle"/>
          </p:nvPr>
        </p:nvSpPr>
        <p:spPr>
          <a:xfrm>
            <a:off x="3442950" y="2353076"/>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7" name="Google Shape;227;p36"/>
          <p:cNvSpPr txBox="1"/>
          <p:nvPr>
            <p:ph hasCustomPrompt="1" idx="4" type="title"/>
          </p:nvPr>
        </p:nvSpPr>
        <p:spPr>
          <a:xfrm>
            <a:off x="6172800" y="3058300"/>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8" name="Google Shape;228;p36"/>
          <p:cNvSpPr txBox="1"/>
          <p:nvPr>
            <p:ph idx="5" type="subTitle"/>
          </p:nvPr>
        </p:nvSpPr>
        <p:spPr>
          <a:xfrm>
            <a:off x="6172800" y="4005273"/>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9" name="Google Shape;229;p36"/>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36"/>
          <p:cNvSpPr txBox="1"/>
          <p:nvPr>
            <p:ph idx="6"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231" name="Shape 231"/>
        <p:cNvGrpSpPr/>
        <p:nvPr/>
      </p:nvGrpSpPr>
      <p:grpSpPr>
        <a:xfrm>
          <a:off x="0" y="0"/>
          <a:ext cx="0" cy="0"/>
          <a:chOff x="0" y="0"/>
          <a:chExt cx="0" cy="0"/>
        </a:xfrm>
      </p:grpSpPr>
      <p:sp>
        <p:nvSpPr>
          <p:cNvPr id="232" name="Google Shape;232;p37"/>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7"/>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7"/>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37"/>
          <p:cNvSpPr txBox="1"/>
          <p:nvPr>
            <p:ph type="title"/>
          </p:nvPr>
        </p:nvSpPr>
        <p:spPr>
          <a:xfrm>
            <a:off x="4685200" y="1459013"/>
            <a:ext cx="3591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6" name="Google Shape;236;p37"/>
          <p:cNvSpPr txBox="1"/>
          <p:nvPr>
            <p:ph idx="1" type="subTitle"/>
          </p:nvPr>
        </p:nvSpPr>
        <p:spPr>
          <a:xfrm>
            <a:off x="4685200" y="3169088"/>
            <a:ext cx="3591600" cy="51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7" name="Google Shape;237;p37"/>
          <p:cNvSpPr txBox="1"/>
          <p:nvPr>
            <p:ph hasCustomPrompt="1" idx="2" type="title"/>
          </p:nvPr>
        </p:nvSpPr>
        <p:spPr>
          <a:xfrm>
            <a:off x="7613125" y="2179375"/>
            <a:ext cx="702900" cy="87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8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238" name="Shape 238"/>
        <p:cNvGrpSpPr/>
        <p:nvPr/>
      </p:nvGrpSpPr>
      <p:grpSpPr>
        <a:xfrm>
          <a:off x="0" y="0"/>
          <a:ext cx="0" cy="0"/>
          <a:chOff x="0" y="0"/>
          <a:chExt cx="0" cy="0"/>
        </a:xfrm>
      </p:grpSpPr>
      <p:sp>
        <p:nvSpPr>
          <p:cNvPr id="239" name="Google Shape;239;p38"/>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8"/>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8"/>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2" name="Google Shape;242;p38"/>
          <p:cNvSpPr txBox="1"/>
          <p:nvPr>
            <p:ph type="title"/>
          </p:nvPr>
        </p:nvSpPr>
        <p:spPr>
          <a:xfrm>
            <a:off x="713100" y="1654950"/>
            <a:ext cx="35916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3" name="Google Shape;243;p38"/>
          <p:cNvSpPr txBox="1"/>
          <p:nvPr>
            <p:ph idx="1" type="subTitle"/>
          </p:nvPr>
        </p:nvSpPr>
        <p:spPr>
          <a:xfrm>
            <a:off x="713100" y="3365025"/>
            <a:ext cx="3591600" cy="5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38"/>
          <p:cNvSpPr txBox="1"/>
          <p:nvPr>
            <p:ph hasCustomPrompt="1" idx="2" type="title"/>
          </p:nvPr>
        </p:nvSpPr>
        <p:spPr>
          <a:xfrm>
            <a:off x="3334900" y="2378200"/>
            <a:ext cx="702900" cy="87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8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45" name="Shape 245"/>
        <p:cNvGrpSpPr/>
        <p:nvPr/>
      </p:nvGrpSpPr>
      <p:grpSpPr>
        <a:xfrm>
          <a:off x="0" y="0"/>
          <a:ext cx="0" cy="0"/>
          <a:chOff x="0" y="0"/>
          <a:chExt cx="0" cy="0"/>
        </a:xfrm>
      </p:grpSpPr>
      <p:sp>
        <p:nvSpPr>
          <p:cNvPr id="246" name="Google Shape;246;p39"/>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9"/>
          <p:cNvSpPr txBox="1"/>
          <p:nvPr>
            <p:ph type="title"/>
          </p:nvPr>
        </p:nvSpPr>
        <p:spPr>
          <a:xfrm>
            <a:off x="720000" y="539400"/>
            <a:ext cx="34347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9" name="Google Shape;249;p39"/>
          <p:cNvSpPr txBox="1"/>
          <p:nvPr>
            <p:ph idx="1" type="subTitle"/>
          </p:nvPr>
        </p:nvSpPr>
        <p:spPr>
          <a:xfrm>
            <a:off x="720000" y="2447525"/>
            <a:ext cx="3434700" cy="87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0" name="Google Shape;250;p39"/>
          <p:cNvSpPr txBox="1"/>
          <p:nvPr>
            <p:ph idx="2" type="subTitle"/>
          </p:nvPr>
        </p:nvSpPr>
        <p:spPr>
          <a:xfrm>
            <a:off x="720000" y="2038600"/>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434343"/>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1" name="Google Shape;251;p39"/>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39"/>
          <p:cNvSpPr txBox="1"/>
          <p:nvPr/>
        </p:nvSpPr>
        <p:spPr>
          <a:xfrm>
            <a:off x="720000" y="3408900"/>
            <a:ext cx="3304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434343"/>
                </a:solidFill>
                <a:latin typeface="Catamaran"/>
                <a:ea typeface="Catamaran"/>
                <a:cs typeface="Catamaran"/>
                <a:sym typeface="Catamaran"/>
              </a:rPr>
              <a:t>CREDITS: This presentation template was created by </a:t>
            </a:r>
            <a:r>
              <a:rPr b="1" lang="en" sz="1200">
                <a:solidFill>
                  <a:srgbClr val="434343"/>
                </a:solidFill>
                <a:uFill>
                  <a:noFill/>
                </a:uFill>
                <a:latin typeface="Catamaran"/>
                <a:ea typeface="Catamaran"/>
                <a:cs typeface="Catamaran"/>
                <a:sym typeface="Catamaran"/>
                <a:hlinkClick r:id="rId2">
                  <a:extLst>
                    <a:ext uri="{A12FA001-AC4F-418D-AE19-62706E023703}">
                      <ahyp:hlinkClr val="tx"/>
                    </a:ext>
                  </a:extLst>
                </a:hlinkClick>
              </a:rPr>
              <a:t>Slidesgo</a:t>
            </a:r>
            <a:r>
              <a:rPr lang="en" sz="1200">
                <a:solidFill>
                  <a:srgbClr val="434343"/>
                </a:solidFill>
                <a:latin typeface="Catamaran"/>
                <a:ea typeface="Catamaran"/>
                <a:cs typeface="Catamaran"/>
                <a:sym typeface="Catamaran"/>
              </a:rPr>
              <a:t>, including icons by </a:t>
            </a:r>
            <a:r>
              <a:rPr b="1" lang="en" sz="1200">
                <a:solidFill>
                  <a:srgbClr val="434343"/>
                </a:solidFill>
                <a:uFill>
                  <a:noFill/>
                </a:uFill>
                <a:latin typeface="Catamaran"/>
                <a:ea typeface="Catamaran"/>
                <a:cs typeface="Catamaran"/>
                <a:sym typeface="Catamaran"/>
                <a:hlinkClick r:id="rId3">
                  <a:extLst>
                    <a:ext uri="{A12FA001-AC4F-418D-AE19-62706E023703}">
                      <ahyp:hlinkClr val="tx"/>
                    </a:ext>
                  </a:extLst>
                </a:hlinkClick>
              </a:rPr>
              <a:t>Flaticon</a:t>
            </a:r>
            <a:r>
              <a:rPr b="1" lang="en" sz="1200">
                <a:solidFill>
                  <a:srgbClr val="434343"/>
                </a:solidFill>
                <a:latin typeface="Catamaran"/>
                <a:ea typeface="Catamaran"/>
                <a:cs typeface="Catamaran"/>
                <a:sym typeface="Catamaran"/>
              </a:rPr>
              <a:t> </a:t>
            </a:r>
            <a:r>
              <a:rPr lang="en" sz="1200">
                <a:solidFill>
                  <a:srgbClr val="434343"/>
                </a:solidFill>
                <a:latin typeface="Catamaran"/>
                <a:ea typeface="Catamaran"/>
                <a:cs typeface="Catamaran"/>
                <a:sym typeface="Catamaran"/>
              </a:rPr>
              <a:t>and infographics &amp; images by </a:t>
            </a:r>
            <a:r>
              <a:rPr b="1" lang="en" sz="1200">
                <a:solidFill>
                  <a:srgbClr val="434343"/>
                </a:solidFill>
                <a:uFill>
                  <a:noFill/>
                </a:uFill>
                <a:latin typeface="Catamaran"/>
                <a:ea typeface="Catamaran"/>
                <a:cs typeface="Catamaran"/>
                <a:sym typeface="Catamaran"/>
                <a:hlinkClick r:id="rId4">
                  <a:extLst>
                    <a:ext uri="{A12FA001-AC4F-418D-AE19-62706E023703}">
                      <ahyp:hlinkClr val="tx"/>
                    </a:ext>
                  </a:extLst>
                </a:hlinkClick>
              </a:rPr>
              <a:t>Freepik</a:t>
            </a:r>
            <a:endParaRPr b="1" sz="1200">
              <a:solidFill>
                <a:srgbClr val="434343"/>
              </a:solidFill>
              <a:latin typeface="Catamaran"/>
              <a:ea typeface="Catamaran"/>
              <a:cs typeface="Catamaran"/>
              <a:sym typeface="Catamaran"/>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3" name="Shape 253"/>
        <p:cNvGrpSpPr/>
        <p:nvPr/>
      </p:nvGrpSpPr>
      <p:grpSpPr>
        <a:xfrm>
          <a:off x="0" y="0"/>
          <a:ext cx="0" cy="0"/>
          <a:chOff x="0" y="0"/>
          <a:chExt cx="0" cy="0"/>
        </a:xfrm>
      </p:grpSpPr>
      <p:sp>
        <p:nvSpPr>
          <p:cNvPr id="254" name="Google Shape;254;p40"/>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0"/>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56" name="Shape 256"/>
        <p:cNvGrpSpPr/>
        <p:nvPr/>
      </p:nvGrpSpPr>
      <p:grpSpPr>
        <a:xfrm>
          <a:off x="0" y="0"/>
          <a:ext cx="0" cy="0"/>
          <a:chOff x="0" y="0"/>
          <a:chExt cx="0" cy="0"/>
        </a:xfrm>
      </p:grpSpPr>
      <p:sp>
        <p:nvSpPr>
          <p:cNvPr id="257" name="Google Shape;257;p41"/>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 name="Google Shape;25;p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3" name="Shape 263"/>
        <p:cNvGrpSpPr/>
        <p:nvPr/>
      </p:nvGrpSpPr>
      <p:grpSpPr>
        <a:xfrm>
          <a:off x="0" y="0"/>
          <a:ext cx="0" cy="0"/>
          <a:chOff x="0" y="0"/>
          <a:chExt cx="0" cy="0"/>
        </a:xfrm>
      </p:grpSpPr>
      <p:sp>
        <p:nvSpPr>
          <p:cNvPr id="264" name="Google Shape;264;p43"/>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3"/>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txBox="1"/>
          <p:nvPr>
            <p:ph type="ctrTitle"/>
          </p:nvPr>
        </p:nvSpPr>
        <p:spPr>
          <a:xfrm>
            <a:off x="626200" y="1325746"/>
            <a:ext cx="4682400" cy="1639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sz="5200">
                <a:solidFill>
                  <a:srgbClr val="191919"/>
                </a:solidFill>
                <a:latin typeface="Playfair Display Black"/>
                <a:ea typeface="Playfair Display Black"/>
                <a:cs typeface="Playfair Display Black"/>
                <a:sym typeface="Playfair Display Black"/>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67" name="Google Shape;267;p43"/>
          <p:cNvSpPr txBox="1"/>
          <p:nvPr>
            <p:ph idx="1" type="subTitle"/>
          </p:nvPr>
        </p:nvSpPr>
        <p:spPr>
          <a:xfrm>
            <a:off x="626200" y="3733863"/>
            <a:ext cx="4682400" cy="47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atin typeface="Catamaran"/>
                <a:ea typeface="Catamaran"/>
                <a:cs typeface="Catamaran"/>
                <a:sym typeface="Catamaran"/>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 name="Shape 268"/>
        <p:cNvGrpSpPr/>
        <p:nvPr/>
      </p:nvGrpSpPr>
      <p:grpSpPr>
        <a:xfrm>
          <a:off x="0" y="0"/>
          <a:ext cx="0" cy="0"/>
          <a:chOff x="0" y="0"/>
          <a:chExt cx="0" cy="0"/>
        </a:xfrm>
      </p:grpSpPr>
      <p:sp>
        <p:nvSpPr>
          <p:cNvPr id="269" name="Google Shape;269;p44"/>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4"/>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4"/>
          <p:cNvSpPr txBox="1"/>
          <p:nvPr>
            <p:ph type="title"/>
          </p:nvPr>
        </p:nvSpPr>
        <p:spPr>
          <a:xfrm>
            <a:off x="713100" y="2830425"/>
            <a:ext cx="24675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2" name="Google Shape;272;p44"/>
          <p:cNvSpPr txBox="1"/>
          <p:nvPr>
            <p:ph hasCustomPrompt="1" idx="2" type="title"/>
          </p:nvPr>
        </p:nvSpPr>
        <p:spPr>
          <a:xfrm>
            <a:off x="964350" y="1481551"/>
            <a:ext cx="914400" cy="5691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3" name="Google Shape;273;p44"/>
          <p:cNvSpPr txBox="1"/>
          <p:nvPr>
            <p:ph idx="1" type="subTitle"/>
          </p:nvPr>
        </p:nvSpPr>
        <p:spPr>
          <a:xfrm>
            <a:off x="713100" y="3672275"/>
            <a:ext cx="3591600" cy="5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4" name="Google Shape;274;p44"/>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5" name="Shape 275"/>
        <p:cNvGrpSpPr/>
        <p:nvPr/>
      </p:nvGrpSpPr>
      <p:grpSpPr>
        <a:xfrm>
          <a:off x="0" y="0"/>
          <a:ext cx="0" cy="0"/>
          <a:chOff x="0" y="0"/>
          <a:chExt cx="0" cy="0"/>
        </a:xfrm>
      </p:grpSpPr>
      <p:sp>
        <p:nvSpPr>
          <p:cNvPr id="276" name="Google Shape;276;p45"/>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5"/>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5"/>
          <p:cNvSpPr txBox="1"/>
          <p:nvPr>
            <p:ph type="title"/>
          </p:nvPr>
        </p:nvSpPr>
        <p:spPr>
          <a:xfrm>
            <a:off x="720000" y="539400"/>
            <a:ext cx="7704000" cy="746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9" name="Google Shape;279;p45"/>
          <p:cNvSpPr txBox="1"/>
          <p:nvPr>
            <p:ph idx="1" type="body"/>
          </p:nvPr>
        </p:nvSpPr>
        <p:spPr>
          <a:xfrm>
            <a:off x="720000" y="1285875"/>
            <a:ext cx="7704000" cy="33180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5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280" name="Google Shape;280;p45"/>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1" name="Shape 281"/>
        <p:cNvGrpSpPr/>
        <p:nvPr/>
      </p:nvGrpSpPr>
      <p:grpSpPr>
        <a:xfrm>
          <a:off x="0" y="0"/>
          <a:ext cx="0" cy="0"/>
          <a:chOff x="0" y="0"/>
          <a:chExt cx="0" cy="0"/>
        </a:xfrm>
      </p:grpSpPr>
      <p:sp>
        <p:nvSpPr>
          <p:cNvPr id="282" name="Google Shape;282;p46"/>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6"/>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6"/>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5" name="Google Shape;285;p46"/>
          <p:cNvSpPr txBox="1"/>
          <p:nvPr>
            <p:ph idx="2" type="title"/>
          </p:nvPr>
        </p:nvSpPr>
        <p:spPr>
          <a:xfrm>
            <a:off x="1225113" y="3014225"/>
            <a:ext cx="2556300" cy="45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6" name="Google Shape;286;p46"/>
          <p:cNvSpPr txBox="1"/>
          <p:nvPr>
            <p:ph idx="3" type="title"/>
          </p:nvPr>
        </p:nvSpPr>
        <p:spPr>
          <a:xfrm>
            <a:off x="5362565" y="1403700"/>
            <a:ext cx="2556300" cy="45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46"/>
          <p:cNvSpPr txBox="1"/>
          <p:nvPr>
            <p:ph idx="1" type="subTitle"/>
          </p:nvPr>
        </p:nvSpPr>
        <p:spPr>
          <a:xfrm>
            <a:off x="5362579" y="1859400"/>
            <a:ext cx="2556300" cy="11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8" name="Google Shape;288;p46"/>
          <p:cNvSpPr txBox="1"/>
          <p:nvPr>
            <p:ph idx="4" type="subTitle"/>
          </p:nvPr>
        </p:nvSpPr>
        <p:spPr>
          <a:xfrm>
            <a:off x="1225100" y="3469800"/>
            <a:ext cx="2556300" cy="11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9" name="Google Shape;289;p46"/>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 name="Shape 290"/>
        <p:cNvGrpSpPr/>
        <p:nvPr/>
      </p:nvGrpSpPr>
      <p:grpSpPr>
        <a:xfrm>
          <a:off x="0" y="0"/>
          <a:ext cx="0" cy="0"/>
          <a:chOff x="0" y="0"/>
          <a:chExt cx="0" cy="0"/>
        </a:xfrm>
      </p:grpSpPr>
      <p:sp>
        <p:nvSpPr>
          <p:cNvPr id="291" name="Google Shape;291;p47"/>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7"/>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7"/>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4" name="Google Shape;294;p47"/>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 name="Shape 295"/>
        <p:cNvGrpSpPr/>
        <p:nvPr/>
      </p:nvGrpSpPr>
      <p:grpSpPr>
        <a:xfrm>
          <a:off x="0" y="0"/>
          <a:ext cx="0" cy="0"/>
          <a:chOff x="0" y="0"/>
          <a:chExt cx="0" cy="0"/>
        </a:xfrm>
      </p:grpSpPr>
      <p:sp>
        <p:nvSpPr>
          <p:cNvPr id="296" name="Google Shape;296;p48"/>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8"/>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8"/>
          <p:cNvSpPr txBox="1"/>
          <p:nvPr>
            <p:ph idx="1" type="body"/>
          </p:nvPr>
        </p:nvSpPr>
        <p:spPr>
          <a:xfrm>
            <a:off x="720000" y="2565775"/>
            <a:ext cx="4085700" cy="203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299" name="Google Shape;299;p48"/>
          <p:cNvSpPr txBox="1"/>
          <p:nvPr>
            <p:ph type="title"/>
          </p:nvPr>
        </p:nvSpPr>
        <p:spPr>
          <a:xfrm>
            <a:off x="720000" y="1015750"/>
            <a:ext cx="4294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0" name="Google Shape;300;p48"/>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1" name="Shape 301"/>
        <p:cNvGrpSpPr/>
        <p:nvPr/>
      </p:nvGrpSpPr>
      <p:grpSpPr>
        <a:xfrm>
          <a:off x="0" y="0"/>
          <a:ext cx="0" cy="0"/>
          <a:chOff x="0" y="0"/>
          <a:chExt cx="0" cy="0"/>
        </a:xfrm>
      </p:grpSpPr>
      <p:sp>
        <p:nvSpPr>
          <p:cNvPr id="302" name="Google Shape;302;p49"/>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9"/>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9"/>
          <p:cNvSpPr txBox="1"/>
          <p:nvPr>
            <p:ph type="title"/>
          </p:nvPr>
        </p:nvSpPr>
        <p:spPr>
          <a:xfrm>
            <a:off x="1144500" y="1015075"/>
            <a:ext cx="6855000" cy="118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05" name="Google Shape;305;p49"/>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 name="Shape 306"/>
        <p:cNvGrpSpPr/>
        <p:nvPr/>
      </p:nvGrpSpPr>
      <p:grpSpPr>
        <a:xfrm>
          <a:off x="0" y="0"/>
          <a:ext cx="0" cy="0"/>
          <a:chOff x="0" y="0"/>
          <a:chExt cx="0" cy="0"/>
        </a:xfrm>
      </p:grpSpPr>
      <p:sp>
        <p:nvSpPr>
          <p:cNvPr id="307" name="Google Shape;307;p50"/>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0"/>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0"/>
          <p:cNvSpPr txBox="1"/>
          <p:nvPr>
            <p:ph type="title"/>
          </p:nvPr>
        </p:nvSpPr>
        <p:spPr>
          <a:xfrm>
            <a:off x="4343400" y="1675100"/>
            <a:ext cx="41124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0" name="Google Shape;310;p50"/>
          <p:cNvSpPr txBox="1"/>
          <p:nvPr>
            <p:ph idx="1" type="subTitle"/>
          </p:nvPr>
        </p:nvSpPr>
        <p:spPr>
          <a:xfrm>
            <a:off x="4343400" y="2516900"/>
            <a:ext cx="4112400" cy="134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1" name="Google Shape;311;p50"/>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2" name="Shape 312"/>
        <p:cNvGrpSpPr/>
        <p:nvPr/>
      </p:nvGrpSpPr>
      <p:grpSpPr>
        <a:xfrm>
          <a:off x="0" y="0"/>
          <a:ext cx="0" cy="0"/>
          <a:chOff x="0" y="0"/>
          <a:chExt cx="0" cy="0"/>
        </a:xfrm>
      </p:grpSpPr>
      <p:sp>
        <p:nvSpPr>
          <p:cNvPr id="313" name="Google Shape;313;p51"/>
          <p:cNvSpPr/>
          <p:nvPr/>
        </p:nvSpPr>
        <p:spPr>
          <a:xfrm>
            <a:off x="-163200" y="147700"/>
            <a:ext cx="9470400" cy="391800"/>
          </a:xfrm>
          <a:prstGeom prst="rect">
            <a:avLst/>
          </a:prstGeom>
          <a:solidFill>
            <a:schemeClr val="l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1"/>
          <p:cNvSpPr txBox="1"/>
          <p:nvPr>
            <p:ph type="title"/>
          </p:nvPr>
        </p:nvSpPr>
        <p:spPr>
          <a:xfrm>
            <a:off x="713100" y="1194100"/>
            <a:ext cx="3222600" cy="2334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15" name="Google Shape;315;p51"/>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51"/>
          <p:cNvSpPr/>
          <p:nvPr/>
        </p:nvSpPr>
        <p:spPr>
          <a:xfrm>
            <a:off x="-163200" y="4995775"/>
            <a:ext cx="9470400" cy="391800"/>
          </a:xfrm>
          <a:prstGeom prst="rect">
            <a:avLst/>
          </a:prstGeom>
          <a:solidFill>
            <a:schemeClr val="l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 name="Shape 317"/>
        <p:cNvGrpSpPr/>
        <p:nvPr/>
      </p:nvGrpSpPr>
      <p:grpSpPr>
        <a:xfrm>
          <a:off x="0" y="0"/>
          <a:ext cx="0" cy="0"/>
          <a:chOff x="0" y="0"/>
          <a:chExt cx="0" cy="0"/>
        </a:xfrm>
      </p:grpSpPr>
      <p:sp>
        <p:nvSpPr>
          <p:cNvPr id="318" name="Google Shape;318;p52"/>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2"/>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2"/>
          <p:cNvSpPr txBox="1"/>
          <p:nvPr>
            <p:ph hasCustomPrompt="1" type="title"/>
          </p:nvPr>
        </p:nvSpPr>
        <p:spPr>
          <a:xfrm>
            <a:off x="1284000" y="886225"/>
            <a:ext cx="6576000" cy="191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1" name="Google Shape;321;p52"/>
          <p:cNvSpPr txBox="1"/>
          <p:nvPr>
            <p:ph idx="1" type="subTitle"/>
          </p:nvPr>
        </p:nvSpPr>
        <p:spPr>
          <a:xfrm>
            <a:off x="1284000" y="2799925"/>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22" name="Google Shape;322;p52"/>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 name="Google Shape;29;p6"/>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6"/>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3" name="Shape 323"/>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24" name="Shape 324"/>
        <p:cNvGrpSpPr/>
        <p:nvPr/>
      </p:nvGrpSpPr>
      <p:grpSpPr>
        <a:xfrm>
          <a:off x="0" y="0"/>
          <a:ext cx="0" cy="0"/>
          <a:chOff x="0" y="0"/>
          <a:chExt cx="0" cy="0"/>
        </a:xfrm>
      </p:grpSpPr>
      <p:sp>
        <p:nvSpPr>
          <p:cNvPr id="325" name="Google Shape;325;p54"/>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4"/>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4"/>
          <p:cNvSpPr txBox="1"/>
          <p:nvPr>
            <p:ph type="title"/>
          </p:nvPr>
        </p:nvSpPr>
        <p:spPr>
          <a:xfrm>
            <a:off x="2819962" y="1699650"/>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28" name="Google Shape;328;p54"/>
          <p:cNvSpPr txBox="1"/>
          <p:nvPr>
            <p:ph hasCustomPrompt="1" idx="2" type="title"/>
          </p:nvPr>
        </p:nvSpPr>
        <p:spPr>
          <a:xfrm>
            <a:off x="1588313" y="1699650"/>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9" name="Google Shape;329;p54"/>
          <p:cNvSpPr txBox="1"/>
          <p:nvPr>
            <p:ph idx="1" type="subTitle"/>
          </p:nvPr>
        </p:nvSpPr>
        <p:spPr>
          <a:xfrm>
            <a:off x="5094288" y="169170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30" name="Google Shape;330;p54"/>
          <p:cNvSpPr txBox="1"/>
          <p:nvPr>
            <p:ph idx="3" type="title"/>
          </p:nvPr>
        </p:nvSpPr>
        <p:spPr>
          <a:xfrm>
            <a:off x="2820090" y="2403403"/>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31" name="Google Shape;331;p54"/>
          <p:cNvSpPr txBox="1"/>
          <p:nvPr>
            <p:ph hasCustomPrompt="1" idx="4" type="title"/>
          </p:nvPr>
        </p:nvSpPr>
        <p:spPr>
          <a:xfrm>
            <a:off x="1588613" y="2404150"/>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2" name="Google Shape;332;p54"/>
          <p:cNvSpPr txBox="1"/>
          <p:nvPr>
            <p:ph idx="5" type="subTitle"/>
          </p:nvPr>
        </p:nvSpPr>
        <p:spPr>
          <a:xfrm>
            <a:off x="5094288" y="239545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33" name="Google Shape;333;p54"/>
          <p:cNvSpPr txBox="1"/>
          <p:nvPr>
            <p:ph idx="6" type="title"/>
          </p:nvPr>
        </p:nvSpPr>
        <p:spPr>
          <a:xfrm>
            <a:off x="2819898" y="3107894"/>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34" name="Google Shape;334;p54"/>
          <p:cNvSpPr txBox="1"/>
          <p:nvPr>
            <p:ph hasCustomPrompt="1" idx="7" type="title"/>
          </p:nvPr>
        </p:nvSpPr>
        <p:spPr>
          <a:xfrm>
            <a:off x="1588438" y="3108643"/>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335" name="Google Shape;335;p54"/>
          <p:cNvSpPr txBox="1"/>
          <p:nvPr>
            <p:ph idx="8" type="subTitle"/>
          </p:nvPr>
        </p:nvSpPr>
        <p:spPr>
          <a:xfrm>
            <a:off x="5094288" y="381240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36" name="Google Shape;336;p54"/>
          <p:cNvSpPr txBox="1"/>
          <p:nvPr>
            <p:ph idx="9" type="title"/>
          </p:nvPr>
        </p:nvSpPr>
        <p:spPr>
          <a:xfrm>
            <a:off x="2820026" y="3812398"/>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37" name="Google Shape;337;p54"/>
          <p:cNvSpPr txBox="1"/>
          <p:nvPr>
            <p:ph hasCustomPrompt="1" idx="13" type="title"/>
          </p:nvPr>
        </p:nvSpPr>
        <p:spPr>
          <a:xfrm>
            <a:off x="1588438" y="3813143"/>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338" name="Google Shape;338;p54"/>
          <p:cNvSpPr txBox="1"/>
          <p:nvPr>
            <p:ph idx="14" type="subTitle"/>
          </p:nvPr>
        </p:nvSpPr>
        <p:spPr>
          <a:xfrm>
            <a:off x="5094288" y="3103925"/>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39" name="Google Shape;339;p54"/>
          <p:cNvSpPr txBox="1"/>
          <p:nvPr>
            <p:ph idx="15" type="title"/>
          </p:nvPr>
        </p:nvSpPr>
        <p:spPr>
          <a:xfrm>
            <a:off x="720000" y="539496"/>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0" name="Google Shape;340;p54"/>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41" name="Shape 341"/>
        <p:cNvGrpSpPr/>
        <p:nvPr/>
      </p:nvGrpSpPr>
      <p:grpSpPr>
        <a:xfrm>
          <a:off x="0" y="0"/>
          <a:ext cx="0" cy="0"/>
          <a:chOff x="0" y="0"/>
          <a:chExt cx="0" cy="0"/>
        </a:xfrm>
      </p:grpSpPr>
      <p:sp>
        <p:nvSpPr>
          <p:cNvPr id="342" name="Google Shape;342;p55"/>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5"/>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5"/>
          <p:cNvSpPr txBox="1"/>
          <p:nvPr>
            <p:ph type="title"/>
          </p:nvPr>
        </p:nvSpPr>
        <p:spPr>
          <a:xfrm>
            <a:off x="1770600" y="2956639"/>
            <a:ext cx="5602800" cy="642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45" name="Google Shape;345;p55"/>
          <p:cNvSpPr txBox="1"/>
          <p:nvPr>
            <p:ph idx="1" type="subTitle"/>
          </p:nvPr>
        </p:nvSpPr>
        <p:spPr>
          <a:xfrm>
            <a:off x="1770600" y="1681413"/>
            <a:ext cx="5602800" cy="127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346" name="Google Shape;346;p55"/>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47" name="Shape 347"/>
        <p:cNvGrpSpPr/>
        <p:nvPr/>
      </p:nvGrpSpPr>
      <p:grpSpPr>
        <a:xfrm>
          <a:off x="0" y="0"/>
          <a:ext cx="0" cy="0"/>
          <a:chOff x="0" y="0"/>
          <a:chExt cx="0" cy="0"/>
        </a:xfrm>
      </p:grpSpPr>
      <p:sp>
        <p:nvSpPr>
          <p:cNvPr id="348" name="Google Shape;348;p56"/>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6"/>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6"/>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1" name="Google Shape;351;p56"/>
          <p:cNvSpPr txBox="1"/>
          <p:nvPr>
            <p:ph idx="1" type="body"/>
          </p:nvPr>
        </p:nvSpPr>
        <p:spPr>
          <a:xfrm>
            <a:off x="720000" y="1987500"/>
            <a:ext cx="41154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352" name="Google Shape;352;p56"/>
          <p:cNvSpPr txBox="1"/>
          <p:nvPr>
            <p:ph type="title"/>
          </p:nvPr>
        </p:nvSpPr>
        <p:spPr>
          <a:xfrm>
            <a:off x="720000" y="1160000"/>
            <a:ext cx="41154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53" name="Shape 353"/>
        <p:cNvGrpSpPr/>
        <p:nvPr/>
      </p:nvGrpSpPr>
      <p:grpSpPr>
        <a:xfrm>
          <a:off x="0" y="0"/>
          <a:ext cx="0" cy="0"/>
          <a:chOff x="0" y="0"/>
          <a:chExt cx="0" cy="0"/>
        </a:xfrm>
      </p:grpSpPr>
      <p:sp>
        <p:nvSpPr>
          <p:cNvPr id="354" name="Google Shape;354;p57"/>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7"/>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7"/>
          <p:cNvSpPr txBox="1"/>
          <p:nvPr>
            <p:ph type="title"/>
          </p:nvPr>
        </p:nvSpPr>
        <p:spPr>
          <a:xfrm>
            <a:off x="4778600" y="1829300"/>
            <a:ext cx="36453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7" name="Google Shape;357;p57"/>
          <p:cNvSpPr txBox="1"/>
          <p:nvPr>
            <p:ph idx="1" type="subTitle"/>
          </p:nvPr>
        </p:nvSpPr>
        <p:spPr>
          <a:xfrm>
            <a:off x="4778600" y="2402000"/>
            <a:ext cx="3645300" cy="13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 name="Google Shape;358;p57"/>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359" name="Shape 359"/>
        <p:cNvGrpSpPr/>
        <p:nvPr/>
      </p:nvGrpSpPr>
      <p:grpSpPr>
        <a:xfrm>
          <a:off x="0" y="0"/>
          <a:ext cx="0" cy="0"/>
          <a:chOff x="0" y="0"/>
          <a:chExt cx="0" cy="0"/>
        </a:xfrm>
      </p:grpSpPr>
      <p:sp>
        <p:nvSpPr>
          <p:cNvPr id="360" name="Google Shape;360;p58"/>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8"/>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8"/>
          <p:cNvSpPr txBox="1"/>
          <p:nvPr>
            <p:ph idx="1" type="body"/>
          </p:nvPr>
        </p:nvSpPr>
        <p:spPr>
          <a:xfrm>
            <a:off x="726800" y="1362650"/>
            <a:ext cx="7704000" cy="32415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63" name="Google Shape;363;p58"/>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4" name="Google Shape;364;p58"/>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
    <p:spTree>
      <p:nvGrpSpPr>
        <p:cNvPr id="365" name="Shape 365"/>
        <p:cNvGrpSpPr/>
        <p:nvPr/>
      </p:nvGrpSpPr>
      <p:grpSpPr>
        <a:xfrm>
          <a:off x="0" y="0"/>
          <a:ext cx="0" cy="0"/>
          <a:chOff x="0" y="0"/>
          <a:chExt cx="0" cy="0"/>
        </a:xfrm>
      </p:grpSpPr>
      <p:sp>
        <p:nvSpPr>
          <p:cNvPr id="366" name="Google Shape;366;p59"/>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9"/>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9"/>
          <p:cNvSpPr txBox="1"/>
          <p:nvPr>
            <p:ph idx="1" type="body"/>
          </p:nvPr>
        </p:nvSpPr>
        <p:spPr>
          <a:xfrm>
            <a:off x="726800" y="1533450"/>
            <a:ext cx="3791100" cy="30708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69" name="Google Shape;369;p59"/>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 name="Google Shape;370;p59"/>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59"/>
          <p:cNvSpPr txBox="1"/>
          <p:nvPr>
            <p:ph idx="2" type="body"/>
          </p:nvPr>
        </p:nvSpPr>
        <p:spPr>
          <a:xfrm>
            <a:off x="4572000" y="1533450"/>
            <a:ext cx="3858900" cy="30708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72" name="Shape 372"/>
        <p:cNvGrpSpPr/>
        <p:nvPr/>
      </p:nvGrpSpPr>
      <p:grpSpPr>
        <a:xfrm>
          <a:off x="0" y="0"/>
          <a:ext cx="0" cy="0"/>
          <a:chOff x="0" y="0"/>
          <a:chExt cx="0" cy="0"/>
        </a:xfrm>
      </p:grpSpPr>
      <p:sp>
        <p:nvSpPr>
          <p:cNvPr id="373" name="Google Shape;373;p60"/>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0"/>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0"/>
          <p:cNvSpPr txBox="1"/>
          <p:nvPr>
            <p:ph type="title"/>
          </p:nvPr>
        </p:nvSpPr>
        <p:spPr>
          <a:xfrm>
            <a:off x="720000" y="539496"/>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6" name="Google Shape;376;p60"/>
          <p:cNvSpPr txBox="1"/>
          <p:nvPr>
            <p:ph idx="2" type="title"/>
          </p:nvPr>
        </p:nvSpPr>
        <p:spPr>
          <a:xfrm>
            <a:off x="720000"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7" name="Google Shape;377;p60"/>
          <p:cNvSpPr txBox="1"/>
          <p:nvPr>
            <p:ph idx="1" type="subTitle"/>
          </p:nvPr>
        </p:nvSpPr>
        <p:spPr>
          <a:xfrm>
            <a:off x="720000"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8" name="Google Shape;378;p60"/>
          <p:cNvSpPr txBox="1"/>
          <p:nvPr>
            <p:ph idx="3" type="title"/>
          </p:nvPr>
        </p:nvSpPr>
        <p:spPr>
          <a:xfrm>
            <a:off x="3419218"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9" name="Google Shape;379;p60"/>
          <p:cNvSpPr txBox="1"/>
          <p:nvPr>
            <p:ph idx="4" type="subTitle"/>
          </p:nvPr>
        </p:nvSpPr>
        <p:spPr>
          <a:xfrm>
            <a:off x="3419221"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0" name="Google Shape;380;p60"/>
          <p:cNvSpPr txBox="1"/>
          <p:nvPr>
            <p:ph idx="5" type="title"/>
          </p:nvPr>
        </p:nvSpPr>
        <p:spPr>
          <a:xfrm>
            <a:off x="6118444"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60"/>
          <p:cNvSpPr txBox="1"/>
          <p:nvPr>
            <p:ph idx="6" type="subTitle"/>
          </p:nvPr>
        </p:nvSpPr>
        <p:spPr>
          <a:xfrm>
            <a:off x="6118450"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2" name="Google Shape;382;p60"/>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83" name="Shape 383"/>
        <p:cNvGrpSpPr/>
        <p:nvPr/>
      </p:nvGrpSpPr>
      <p:grpSpPr>
        <a:xfrm>
          <a:off x="0" y="0"/>
          <a:ext cx="0" cy="0"/>
          <a:chOff x="0" y="0"/>
          <a:chExt cx="0" cy="0"/>
        </a:xfrm>
      </p:grpSpPr>
      <p:sp>
        <p:nvSpPr>
          <p:cNvPr id="384" name="Google Shape;384;p61"/>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1"/>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1"/>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7" name="Google Shape;387;p61"/>
          <p:cNvSpPr txBox="1"/>
          <p:nvPr>
            <p:ph idx="2" type="title"/>
          </p:nvPr>
        </p:nvSpPr>
        <p:spPr>
          <a:xfrm>
            <a:off x="2347525" y="1755050"/>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8" name="Google Shape;388;p61"/>
          <p:cNvSpPr txBox="1"/>
          <p:nvPr>
            <p:ph idx="1" type="subTitle"/>
          </p:nvPr>
        </p:nvSpPr>
        <p:spPr>
          <a:xfrm>
            <a:off x="2347525" y="2204775"/>
            <a:ext cx="1923000" cy="61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9" name="Google Shape;389;p61"/>
          <p:cNvSpPr txBox="1"/>
          <p:nvPr>
            <p:ph idx="3" type="title"/>
          </p:nvPr>
        </p:nvSpPr>
        <p:spPr>
          <a:xfrm>
            <a:off x="6279677" y="1755050"/>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61"/>
          <p:cNvSpPr txBox="1"/>
          <p:nvPr>
            <p:ph idx="4" type="subTitle"/>
          </p:nvPr>
        </p:nvSpPr>
        <p:spPr>
          <a:xfrm>
            <a:off x="6279675" y="2204775"/>
            <a:ext cx="1923000" cy="61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1" name="Google Shape;391;p61"/>
          <p:cNvSpPr txBox="1"/>
          <p:nvPr>
            <p:ph idx="5" type="title"/>
          </p:nvPr>
        </p:nvSpPr>
        <p:spPr>
          <a:xfrm>
            <a:off x="2347525" y="3188475"/>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61"/>
          <p:cNvSpPr txBox="1"/>
          <p:nvPr>
            <p:ph idx="6" type="subTitle"/>
          </p:nvPr>
        </p:nvSpPr>
        <p:spPr>
          <a:xfrm>
            <a:off x="2347525" y="3638175"/>
            <a:ext cx="1923000" cy="6189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3" name="Google Shape;393;p61"/>
          <p:cNvSpPr txBox="1"/>
          <p:nvPr>
            <p:ph idx="7" type="title"/>
          </p:nvPr>
        </p:nvSpPr>
        <p:spPr>
          <a:xfrm>
            <a:off x="6279677" y="3188475"/>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4" name="Google Shape;394;p61"/>
          <p:cNvSpPr txBox="1"/>
          <p:nvPr>
            <p:ph idx="8" type="subTitle"/>
          </p:nvPr>
        </p:nvSpPr>
        <p:spPr>
          <a:xfrm>
            <a:off x="6279676" y="3638175"/>
            <a:ext cx="1923000" cy="6189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5" name="Google Shape;395;p61"/>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96" name="Shape 396"/>
        <p:cNvGrpSpPr/>
        <p:nvPr/>
      </p:nvGrpSpPr>
      <p:grpSpPr>
        <a:xfrm>
          <a:off x="0" y="0"/>
          <a:ext cx="0" cy="0"/>
          <a:chOff x="0" y="0"/>
          <a:chExt cx="0" cy="0"/>
        </a:xfrm>
      </p:grpSpPr>
      <p:sp>
        <p:nvSpPr>
          <p:cNvPr id="397" name="Google Shape;397;p62"/>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2"/>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2"/>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0" name="Google Shape;400;p62"/>
          <p:cNvSpPr txBox="1"/>
          <p:nvPr>
            <p:ph idx="2" type="title"/>
          </p:nvPr>
        </p:nvSpPr>
        <p:spPr>
          <a:xfrm>
            <a:off x="1101175"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1" name="Google Shape;401;p62"/>
          <p:cNvSpPr txBox="1"/>
          <p:nvPr>
            <p:ph idx="1" type="subTitle"/>
          </p:nvPr>
        </p:nvSpPr>
        <p:spPr>
          <a:xfrm>
            <a:off x="1101175"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2" name="Google Shape;402;p62"/>
          <p:cNvSpPr txBox="1"/>
          <p:nvPr>
            <p:ph idx="3" type="title"/>
          </p:nvPr>
        </p:nvSpPr>
        <p:spPr>
          <a:xfrm>
            <a:off x="3578948"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3" name="Google Shape;403;p62"/>
          <p:cNvSpPr txBox="1"/>
          <p:nvPr>
            <p:ph idx="4" type="subTitle"/>
          </p:nvPr>
        </p:nvSpPr>
        <p:spPr>
          <a:xfrm>
            <a:off x="3579000"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4" name="Google Shape;404;p62"/>
          <p:cNvSpPr txBox="1"/>
          <p:nvPr>
            <p:ph idx="5" type="title"/>
          </p:nvPr>
        </p:nvSpPr>
        <p:spPr>
          <a:xfrm>
            <a:off x="1101175"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5" name="Google Shape;405;p62"/>
          <p:cNvSpPr txBox="1"/>
          <p:nvPr>
            <p:ph idx="6" type="subTitle"/>
          </p:nvPr>
        </p:nvSpPr>
        <p:spPr>
          <a:xfrm>
            <a:off x="1101175"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6" name="Google Shape;406;p62"/>
          <p:cNvSpPr txBox="1"/>
          <p:nvPr>
            <p:ph idx="7" type="title"/>
          </p:nvPr>
        </p:nvSpPr>
        <p:spPr>
          <a:xfrm>
            <a:off x="3578948"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7" name="Google Shape;407;p62"/>
          <p:cNvSpPr txBox="1"/>
          <p:nvPr>
            <p:ph idx="8" type="subTitle"/>
          </p:nvPr>
        </p:nvSpPr>
        <p:spPr>
          <a:xfrm>
            <a:off x="3578947"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8" name="Google Shape;408;p62"/>
          <p:cNvSpPr txBox="1"/>
          <p:nvPr>
            <p:ph idx="9" type="title"/>
          </p:nvPr>
        </p:nvSpPr>
        <p:spPr>
          <a:xfrm>
            <a:off x="6056727"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62"/>
          <p:cNvSpPr txBox="1"/>
          <p:nvPr>
            <p:ph idx="13" type="subTitle"/>
          </p:nvPr>
        </p:nvSpPr>
        <p:spPr>
          <a:xfrm>
            <a:off x="6056725"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0" name="Google Shape;410;p62"/>
          <p:cNvSpPr txBox="1"/>
          <p:nvPr>
            <p:ph idx="14" type="title"/>
          </p:nvPr>
        </p:nvSpPr>
        <p:spPr>
          <a:xfrm>
            <a:off x="6056727"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1" name="Google Shape;411;p62"/>
          <p:cNvSpPr txBox="1"/>
          <p:nvPr>
            <p:ph idx="15" type="subTitle"/>
          </p:nvPr>
        </p:nvSpPr>
        <p:spPr>
          <a:xfrm>
            <a:off x="6056725"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2" name="Google Shape;412;p62"/>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13" name="Shape 413"/>
        <p:cNvGrpSpPr/>
        <p:nvPr/>
      </p:nvGrpSpPr>
      <p:grpSpPr>
        <a:xfrm>
          <a:off x="0" y="0"/>
          <a:ext cx="0" cy="0"/>
          <a:chOff x="0" y="0"/>
          <a:chExt cx="0" cy="0"/>
        </a:xfrm>
      </p:grpSpPr>
      <p:sp>
        <p:nvSpPr>
          <p:cNvPr id="414" name="Google Shape;414;p63"/>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3"/>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3"/>
          <p:cNvSpPr txBox="1"/>
          <p:nvPr>
            <p:ph hasCustomPrompt="1" type="title"/>
          </p:nvPr>
        </p:nvSpPr>
        <p:spPr>
          <a:xfrm>
            <a:off x="713100" y="3058306"/>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17" name="Google Shape;417;p63"/>
          <p:cNvSpPr txBox="1"/>
          <p:nvPr>
            <p:ph idx="1" type="subTitle"/>
          </p:nvPr>
        </p:nvSpPr>
        <p:spPr>
          <a:xfrm>
            <a:off x="713100" y="4005302"/>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18" name="Google Shape;418;p63"/>
          <p:cNvSpPr txBox="1"/>
          <p:nvPr>
            <p:ph hasCustomPrompt="1" idx="2" type="title"/>
          </p:nvPr>
        </p:nvSpPr>
        <p:spPr>
          <a:xfrm>
            <a:off x="3442950" y="1405973"/>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19" name="Google Shape;419;p63"/>
          <p:cNvSpPr txBox="1"/>
          <p:nvPr>
            <p:ph idx="3" type="subTitle"/>
          </p:nvPr>
        </p:nvSpPr>
        <p:spPr>
          <a:xfrm>
            <a:off x="3442950" y="2353076"/>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20" name="Google Shape;420;p63"/>
          <p:cNvSpPr txBox="1"/>
          <p:nvPr>
            <p:ph hasCustomPrompt="1" idx="4" type="title"/>
          </p:nvPr>
        </p:nvSpPr>
        <p:spPr>
          <a:xfrm>
            <a:off x="6172800" y="3058300"/>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21" name="Google Shape;421;p63"/>
          <p:cNvSpPr txBox="1"/>
          <p:nvPr>
            <p:ph idx="5" type="subTitle"/>
          </p:nvPr>
        </p:nvSpPr>
        <p:spPr>
          <a:xfrm>
            <a:off x="6172800" y="4005273"/>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22" name="Google Shape;422;p63"/>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23" name="Google Shape;423;p63"/>
          <p:cNvSpPr txBox="1"/>
          <p:nvPr>
            <p:ph idx="6"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424" name="Shape 424"/>
        <p:cNvGrpSpPr/>
        <p:nvPr/>
      </p:nvGrpSpPr>
      <p:grpSpPr>
        <a:xfrm>
          <a:off x="0" y="0"/>
          <a:ext cx="0" cy="0"/>
          <a:chOff x="0" y="0"/>
          <a:chExt cx="0" cy="0"/>
        </a:xfrm>
      </p:grpSpPr>
      <p:sp>
        <p:nvSpPr>
          <p:cNvPr id="425" name="Google Shape;425;p64"/>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4"/>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4"/>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28" name="Google Shape;428;p64"/>
          <p:cNvSpPr txBox="1"/>
          <p:nvPr>
            <p:ph type="title"/>
          </p:nvPr>
        </p:nvSpPr>
        <p:spPr>
          <a:xfrm>
            <a:off x="4685200" y="1459013"/>
            <a:ext cx="3591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9" name="Google Shape;429;p64"/>
          <p:cNvSpPr txBox="1"/>
          <p:nvPr>
            <p:ph idx="1" type="subTitle"/>
          </p:nvPr>
        </p:nvSpPr>
        <p:spPr>
          <a:xfrm>
            <a:off x="4685200" y="3169088"/>
            <a:ext cx="3591600" cy="51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 name="Google Shape;430;p64"/>
          <p:cNvSpPr txBox="1"/>
          <p:nvPr>
            <p:ph hasCustomPrompt="1" idx="2" type="title"/>
          </p:nvPr>
        </p:nvSpPr>
        <p:spPr>
          <a:xfrm>
            <a:off x="7613125" y="2179375"/>
            <a:ext cx="702900" cy="87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8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431" name="Shape 431"/>
        <p:cNvGrpSpPr/>
        <p:nvPr/>
      </p:nvGrpSpPr>
      <p:grpSpPr>
        <a:xfrm>
          <a:off x="0" y="0"/>
          <a:ext cx="0" cy="0"/>
          <a:chOff x="0" y="0"/>
          <a:chExt cx="0" cy="0"/>
        </a:xfrm>
      </p:grpSpPr>
      <p:sp>
        <p:nvSpPr>
          <p:cNvPr id="432" name="Google Shape;432;p65"/>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5"/>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5"/>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5" name="Google Shape;435;p65"/>
          <p:cNvSpPr txBox="1"/>
          <p:nvPr>
            <p:ph type="title"/>
          </p:nvPr>
        </p:nvSpPr>
        <p:spPr>
          <a:xfrm>
            <a:off x="713100" y="1654950"/>
            <a:ext cx="35916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6" name="Google Shape;436;p65"/>
          <p:cNvSpPr txBox="1"/>
          <p:nvPr>
            <p:ph idx="1" type="subTitle"/>
          </p:nvPr>
        </p:nvSpPr>
        <p:spPr>
          <a:xfrm>
            <a:off x="713100" y="3365025"/>
            <a:ext cx="3591600" cy="5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7" name="Google Shape;437;p65"/>
          <p:cNvSpPr txBox="1"/>
          <p:nvPr>
            <p:ph hasCustomPrompt="1" idx="2" type="title"/>
          </p:nvPr>
        </p:nvSpPr>
        <p:spPr>
          <a:xfrm>
            <a:off x="3334900" y="2378200"/>
            <a:ext cx="702900" cy="87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8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38" name="Shape 438"/>
        <p:cNvGrpSpPr/>
        <p:nvPr/>
      </p:nvGrpSpPr>
      <p:grpSpPr>
        <a:xfrm>
          <a:off x="0" y="0"/>
          <a:ext cx="0" cy="0"/>
          <a:chOff x="0" y="0"/>
          <a:chExt cx="0" cy="0"/>
        </a:xfrm>
      </p:grpSpPr>
      <p:sp>
        <p:nvSpPr>
          <p:cNvPr id="439" name="Google Shape;439;p66"/>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6"/>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6"/>
          <p:cNvSpPr txBox="1"/>
          <p:nvPr>
            <p:ph type="title"/>
          </p:nvPr>
        </p:nvSpPr>
        <p:spPr>
          <a:xfrm>
            <a:off x="720000" y="539400"/>
            <a:ext cx="34347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2" name="Google Shape;442;p66"/>
          <p:cNvSpPr txBox="1"/>
          <p:nvPr>
            <p:ph idx="1" type="subTitle"/>
          </p:nvPr>
        </p:nvSpPr>
        <p:spPr>
          <a:xfrm>
            <a:off x="720000" y="2447525"/>
            <a:ext cx="3434700" cy="87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3" name="Google Shape;443;p66"/>
          <p:cNvSpPr txBox="1"/>
          <p:nvPr>
            <p:ph idx="2" type="subTitle"/>
          </p:nvPr>
        </p:nvSpPr>
        <p:spPr>
          <a:xfrm>
            <a:off x="720000" y="2038600"/>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434343"/>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4" name="Google Shape;444;p66"/>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5" name="Google Shape;445;p66"/>
          <p:cNvSpPr txBox="1"/>
          <p:nvPr/>
        </p:nvSpPr>
        <p:spPr>
          <a:xfrm>
            <a:off x="720000" y="3408900"/>
            <a:ext cx="3304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434343"/>
                </a:solidFill>
                <a:latin typeface="Catamaran"/>
                <a:ea typeface="Catamaran"/>
                <a:cs typeface="Catamaran"/>
                <a:sym typeface="Catamaran"/>
              </a:rPr>
              <a:t>CREDITS: This presentation template was created by </a:t>
            </a:r>
            <a:r>
              <a:rPr b="1" lang="en" sz="1200">
                <a:solidFill>
                  <a:srgbClr val="434343"/>
                </a:solidFill>
                <a:uFill>
                  <a:noFill/>
                </a:uFill>
                <a:latin typeface="Catamaran"/>
                <a:ea typeface="Catamaran"/>
                <a:cs typeface="Catamaran"/>
                <a:sym typeface="Catamaran"/>
                <a:hlinkClick r:id="rId2">
                  <a:extLst>
                    <a:ext uri="{A12FA001-AC4F-418D-AE19-62706E023703}">
                      <ahyp:hlinkClr val="tx"/>
                    </a:ext>
                  </a:extLst>
                </a:hlinkClick>
              </a:rPr>
              <a:t>Slidesgo</a:t>
            </a:r>
            <a:r>
              <a:rPr lang="en" sz="1200">
                <a:solidFill>
                  <a:srgbClr val="434343"/>
                </a:solidFill>
                <a:latin typeface="Catamaran"/>
                <a:ea typeface="Catamaran"/>
                <a:cs typeface="Catamaran"/>
                <a:sym typeface="Catamaran"/>
              </a:rPr>
              <a:t>, including icons by </a:t>
            </a:r>
            <a:r>
              <a:rPr b="1" lang="en" sz="1200">
                <a:solidFill>
                  <a:srgbClr val="434343"/>
                </a:solidFill>
                <a:uFill>
                  <a:noFill/>
                </a:uFill>
                <a:latin typeface="Catamaran"/>
                <a:ea typeface="Catamaran"/>
                <a:cs typeface="Catamaran"/>
                <a:sym typeface="Catamaran"/>
                <a:hlinkClick r:id="rId3">
                  <a:extLst>
                    <a:ext uri="{A12FA001-AC4F-418D-AE19-62706E023703}">
                      <ahyp:hlinkClr val="tx"/>
                    </a:ext>
                  </a:extLst>
                </a:hlinkClick>
              </a:rPr>
              <a:t>Flaticon</a:t>
            </a:r>
            <a:r>
              <a:rPr b="1" lang="en" sz="1200">
                <a:solidFill>
                  <a:srgbClr val="434343"/>
                </a:solidFill>
                <a:latin typeface="Catamaran"/>
                <a:ea typeface="Catamaran"/>
                <a:cs typeface="Catamaran"/>
                <a:sym typeface="Catamaran"/>
              </a:rPr>
              <a:t> </a:t>
            </a:r>
            <a:r>
              <a:rPr lang="en" sz="1200">
                <a:solidFill>
                  <a:srgbClr val="434343"/>
                </a:solidFill>
                <a:latin typeface="Catamaran"/>
                <a:ea typeface="Catamaran"/>
                <a:cs typeface="Catamaran"/>
                <a:sym typeface="Catamaran"/>
              </a:rPr>
              <a:t>and infographics &amp; images by </a:t>
            </a:r>
            <a:r>
              <a:rPr b="1" lang="en" sz="1200">
                <a:solidFill>
                  <a:srgbClr val="434343"/>
                </a:solidFill>
                <a:uFill>
                  <a:noFill/>
                </a:uFill>
                <a:latin typeface="Catamaran"/>
                <a:ea typeface="Catamaran"/>
                <a:cs typeface="Catamaran"/>
                <a:sym typeface="Catamaran"/>
                <a:hlinkClick r:id="rId4">
                  <a:extLst>
                    <a:ext uri="{A12FA001-AC4F-418D-AE19-62706E023703}">
                      <ahyp:hlinkClr val="tx"/>
                    </a:ext>
                  </a:extLst>
                </a:hlinkClick>
              </a:rPr>
              <a:t>Freepik</a:t>
            </a:r>
            <a:endParaRPr b="1" sz="1200">
              <a:solidFill>
                <a:srgbClr val="434343"/>
              </a:solidFill>
              <a:latin typeface="Catamaran"/>
              <a:ea typeface="Catamaran"/>
              <a:cs typeface="Catamaran"/>
              <a:sym typeface="Catamaran"/>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46" name="Shape 446"/>
        <p:cNvGrpSpPr/>
        <p:nvPr/>
      </p:nvGrpSpPr>
      <p:grpSpPr>
        <a:xfrm>
          <a:off x="0" y="0"/>
          <a:ext cx="0" cy="0"/>
          <a:chOff x="0" y="0"/>
          <a:chExt cx="0" cy="0"/>
        </a:xfrm>
      </p:grpSpPr>
      <p:sp>
        <p:nvSpPr>
          <p:cNvPr id="447" name="Google Shape;447;p67"/>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7"/>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49" name="Shape 449"/>
        <p:cNvGrpSpPr/>
        <p:nvPr/>
      </p:nvGrpSpPr>
      <p:grpSpPr>
        <a:xfrm>
          <a:off x="0" y="0"/>
          <a:ext cx="0" cy="0"/>
          <a:chOff x="0" y="0"/>
          <a:chExt cx="0" cy="0"/>
        </a:xfrm>
      </p:grpSpPr>
      <p:sp>
        <p:nvSpPr>
          <p:cNvPr id="450" name="Google Shape;450;p68"/>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8"/>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56" name="Shape 456"/>
        <p:cNvGrpSpPr/>
        <p:nvPr/>
      </p:nvGrpSpPr>
      <p:grpSpPr>
        <a:xfrm>
          <a:off x="0" y="0"/>
          <a:ext cx="0" cy="0"/>
          <a:chOff x="0" y="0"/>
          <a:chExt cx="0" cy="0"/>
        </a:xfrm>
      </p:grpSpPr>
      <p:sp>
        <p:nvSpPr>
          <p:cNvPr id="457" name="Google Shape;457;p70"/>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0"/>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0"/>
          <p:cNvSpPr txBox="1"/>
          <p:nvPr>
            <p:ph type="ctrTitle"/>
          </p:nvPr>
        </p:nvSpPr>
        <p:spPr>
          <a:xfrm>
            <a:off x="626200" y="1325746"/>
            <a:ext cx="4682400" cy="1639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sz="5200">
                <a:solidFill>
                  <a:srgbClr val="191919"/>
                </a:solidFill>
                <a:latin typeface="Playfair Display Black"/>
                <a:ea typeface="Playfair Display Black"/>
                <a:cs typeface="Playfair Display Black"/>
                <a:sym typeface="Playfair Display Black"/>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60" name="Google Shape;460;p70"/>
          <p:cNvSpPr txBox="1"/>
          <p:nvPr>
            <p:ph idx="1" type="subTitle"/>
          </p:nvPr>
        </p:nvSpPr>
        <p:spPr>
          <a:xfrm>
            <a:off x="626200" y="3733863"/>
            <a:ext cx="4682400" cy="47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atin typeface="Catamaran"/>
                <a:ea typeface="Catamaran"/>
                <a:cs typeface="Catamaran"/>
                <a:sym typeface="Catamaran"/>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1" name="Shape 461"/>
        <p:cNvGrpSpPr/>
        <p:nvPr/>
      </p:nvGrpSpPr>
      <p:grpSpPr>
        <a:xfrm>
          <a:off x="0" y="0"/>
          <a:ext cx="0" cy="0"/>
          <a:chOff x="0" y="0"/>
          <a:chExt cx="0" cy="0"/>
        </a:xfrm>
      </p:grpSpPr>
      <p:sp>
        <p:nvSpPr>
          <p:cNvPr id="462" name="Google Shape;462;p71"/>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1"/>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1"/>
          <p:cNvSpPr txBox="1"/>
          <p:nvPr>
            <p:ph type="title"/>
          </p:nvPr>
        </p:nvSpPr>
        <p:spPr>
          <a:xfrm>
            <a:off x="713100" y="2830425"/>
            <a:ext cx="24675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5" name="Google Shape;465;p71"/>
          <p:cNvSpPr txBox="1"/>
          <p:nvPr>
            <p:ph hasCustomPrompt="1" idx="2" type="title"/>
          </p:nvPr>
        </p:nvSpPr>
        <p:spPr>
          <a:xfrm>
            <a:off x="964350" y="1481551"/>
            <a:ext cx="914400" cy="5691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66" name="Google Shape;466;p71"/>
          <p:cNvSpPr txBox="1"/>
          <p:nvPr>
            <p:ph idx="1" type="subTitle"/>
          </p:nvPr>
        </p:nvSpPr>
        <p:spPr>
          <a:xfrm>
            <a:off x="713100" y="3672275"/>
            <a:ext cx="3591600" cy="5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7" name="Google Shape;467;p71"/>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8" name="Shape 468"/>
        <p:cNvGrpSpPr/>
        <p:nvPr/>
      </p:nvGrpSpPr>
      <p:grpSpPr>
        <a:xfrm>
          <a:off x="0" y="0"/>
          <a:ext cx="0" cy="0"/>
          <a:chOff x="0" y="0"/>
          <a:chExt cx="0" cy="0"/>
        </a:xfrm>
      </p:grpSpPr>
      <p:sp>
        <p:nvSpPr>
          <p:cNvPr id="469" name="Google Shape;469;p72"/>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2"/>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2"/>
          <p:cNvSpPr txBox="1"/>
          <p:nvPr>
            <p:ph type="title"/>
          </p:nvPr>
        </p:nvSpPr>
        <p:spPr>
          <a:xfrm>
            <a:off x="720000" y="539400"/>
            <a:ext cx="7704000" cy="746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2" name="Google Shape;472;p72"/>
          <p:cNvSpPr txBox="1"/>
          <p:nvPr>
            <p:ph idx="1" type="body"/>
          </p:nvPr>
        </p:nvSpPr>
        <p:spPr>
          <a:xfrm>
            <a:off x="720000" y="1285875"/>
            <a:ext cx="7704000" cy="33180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5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473" name="Google Shape;473;p72"/>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4" name="Shape 474"/>
        <p:cNvGrpSpPr/>
        <p:nvPr/>
      </p:nvGrpSpPr>
      <p:grpSpPr>
        <a:xfrm>
          <a:off x="0" y="0"/>
          <a:ext cx="0" cy="0"/>
          <a:chOff x="0" y="0"/>
          <a:chExt cx="0" cy="0"/>
        </a:xfrm>
      </p:grpSpPr>
      <p:sp>
        <p:nvSpPr>
          <p:cNvPr id="475" name="Google Shape;475;p73"/>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3"/>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3"/>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8" name="Google Shape;478;p73"/>
          <p:cNvSpPr txBox="1"/>
          <p:nvPr>
            <p:ph idx="2" type="title"/>
          </p:nvPr>
        </p:nvSpPr>
        <p:spPr>
          <a:xfrm>
            <a:off x="1225113" y="3014225"/>
            <a:ext cx="2556300" cy="45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9" name="Google Shape;479;p73"/>
          <p:cNvSpPr txBox="1"/>
          <p:nvPr>
            <p:ph idx="3" type="title"/>
          </p:nvPr>
        </p:nvSpPr>
        <p:spPr>
          <a:xfrm>
            <a:off x="5362565" y="1403700"/>
            <a:ext cx="2556300" cy="45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0" name="Google Shape;480;p73"/>
          <p:cNvSpPr txBox="1"/>
          <p:nvPr>
            <p:ph idx="1" type="subTitle"/>
          </p:nvPr>
        </p:nvSpPr>
        <p:spPr>
          <a:xfrm>
            <a:off x="5362579" y="1859400"/>
            <a:ext cx="2556300" cy="11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1" name="Google Shape;481;p73"/>
          <p:cNvSpPr txBox="1"/>
          <p:nvPr>
            <p:ph idx="4" type="subTitle"/>
          </p:nvPr>
        </p:nvSpPr>
        <p:spPr>
          <a:xfrm>
            <a:off x="1225100" y="3469800"/>
            <a:ext cx="2556300" cy="11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2" name="Google Shape;482;p73"/>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 name="Google Shape;37;p8"/>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3" name="Shape 483"/>
        <p:cNvGrpSpPr/>
        <p:nvPr/>
      </p:nvGrpSpPr>
      <p:grpSpPr>
        <a:xfrm>
          <a:off x="0" y="0"/>
          <a:ext cx="0" cy="0"/>
          <a:chOff x="0" y="0"/>
          <a:chExt cx="0" cy="0"/>
        </a:xfrm>
      </p:grpSpPr>
      <p:sp>
        <p:nvSpPr>
          <p:cNvPr id="484" name="Google Shape;484;p74"/>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4"/>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4"/>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7" name="Google Shape;487;p74"/>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8" name="Shape 488"/>
        <p:cNvGrpSpPr/>
        <p:nvPr/>
      </p:nvGrpSpPr>
      <p:grpSpPr>
        <a:xfrm>
          <a:off x="0" y="0"/>
          <a:ext cx="0" cy="0"/>
          <a:chOff x="0" y="0"/>
          <a:chExt cx="0" cy="0"/>
        </a:xfrm>
      </p:grpSpPr>
      <p:sp>
        <p:nvSpPr>
          <p:cNvPr id="489" name="Google Shape;489;p75"/>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5"/>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5"/>
          <p:cNvSpPr txBox="1"/>
          <p:nvPr>
            <p:ph idx="1" type="body"/>
          </p:nvPr>
        </p:nvSpPr>
        <p:spPr>
          <a:xfrm>
            <a:off x="720000" y="2565775"/>
            <a:ext cx="4085700" cy="203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492" name="Google Shape;492;p75"/>
          <p:cNvSpPr txBox="1"/>
          <p:nvPr>
            <p:ph type="title"/>
          </p:nvPr>
        </p:nvSpPr>
        <p:spPr>
          <a:xfrm>
            <a:off x="720000" y="1015750"/>
            <a:ext cx="4294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3" name="Google Shape;493;p75"/>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4" name="Shape 494"/>
        <p:cNvGrpSpPr/>
        <p:nvPr/>
      </p:nvGrpSpPr>
      <p:grpSpPr>
        <a:xfrm>
          <a:off x="0" y="0"/>
          <a:ext cx="0" cy="0"/>
          <a:chOff x="0" y="0"/>
          <a:chExt cx="0" cy="0"/>
        </a:xfrm>
      </p:grpSpPr>
      <p:sp>
        <p:nvSpPr>
          <p:cNvPr id="495" name="Google Shape;495;p76"/>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6"/>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6"/>
          <p:cNvSpPr txBox="1"/>
          <p:nvPr>
            <p:ph type="title"/>
          </p:nvPr>
        </p:nvSpPr>
        <p:spPr>
          <a:xfrm>
            <a:off x="1144500" y="1015075"/>
            <a:ext cx="6855000" cy="118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98" name="Google Shape;498;p76"/>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9" name="Shape 499"/>
        <p:cNvGrpSpPr/>
        <p:nvPr/>
      </p:nvGrpSpPr>
      <p:grpSpPr>
        <a:xfrm>
          <a:off x="0" y="0"/>
          <a:ext cx="0" cy="0"/>
          <a:chOff x="0" y="0"/>
          <a:chExt cx="0" cy="0"/>
        </a:xfrm>
      </p:grpSpPr>
      <p:sp>
        <p:nvSpPr>
          <p:cNvPr id="500" name="Google Shape;500;p77"/>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7"/>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7"/>
          <p:cNvSpPr txBox="1"/>
          <p:nvPr>
            <p:ph type="title"/>
          </p:nvPr>
        </p:nvSpPr>
        <p:spPr>
          <a:xfrm>
            <a:off x="4343400" y="1675100"/>
            <a:ext cx="41124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3" name="Google Shape;503;p77"/>
          <p:cNvSpPr txBox="1"/>
          <p:nvPr>
            <p:ph idx="1" type="subTitle"/>
          </p:nvPr>
        </p:nvSpPr>
        <p:spPr>
          <a:xfrm>
            <a:off x="4343400" y="2516900"/>
            <a:ext cx="4112400" cy="134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4" name="Google Shape;504;p77"/>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5" name="Shape 505"/>
        <p:cNvGrpSpPr/>
        <p:nvPr/>
      </p:nvGrpSpPr>
      <p:grpSpPr>
        <a:xfrm>
          <a:off x="0" y="0"/>
          <a:ext cx="0" cy="0"/>
          <a:chOff x="0" y="0"/>
          <a:chExt cx="0" cy="0"/>
        </a:xfrm>
      </p:grpSpPr>
      <p:sp>
        <p:nvSpPr>
          <p:cNvPr id="506" name="Google Shape;506;p78"/>
          <p:cNvSpPr/>
          <p:nvPr/>
        </p:nvSpPr>
        <p:spPr>
          <a:xfrm>
            <a:off x="-163200" y="147700"/>
            <a:ext cx="9470400" cy="391800"/>
          </a:xfrm>
          <a:prstGeom prst="rect">
            <a:avLst/>
          </a:prstGeom>
          <a:solidFill>
            <a:schemeClr val="l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8"/>
          <p:cNvSpPr txBox="1"/>
          <p:nvPr>
            <p:ph type="title"/>
          </p:nvPr>
        </p:nvSpPr>
        <p:spPr>
          <a:xfrm>
            <a:off x="713100" y="1194100"/>
            <a:ext cx="3222600" cy="2334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08" name="Google Shape;508;p78"/>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9" name="Google Shape;509;p78"/>
          <p:cNvSpPr/>
          <p:nvPr/>
        </p:nvSpPr>
        <p:spPr>
          <a:xfrm>
            <a:off x="-163200" y="4995775"/>
            <a:ext cx="9470400" cy="391800"/>
          </a:xfrm>
          <a:prstGeom prst="rect">
            <a:avLst/>
          </a:prstGeom>
          <a:solidFill>
            <a:schemeClr val="l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0" name="Shape 510"/>
        <p:cNvGrpSpPr/>
        <p:nvPr/>
      </p:nvGrpSpPr>
      <p:grpSpPr>
        <a:xfrm>
          <a:off x="0" y="0"/>
          <a:ext cx="0" cy="0"/>
          <a:chOff x="0" y="0"/>
          <a:chExt cx="0" cy="0"/>
        </a:xfrm>
      </p:grpSpPr>
      <p:sp>
        <p:nvSpPr>
          <p:cNvPr id="511" name="Google Shape;511;p79"/>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9"/>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9"/>
          <p:cNvSpPr txBox="1"/>
          <p:nvPr>
            <p:ph hasCustomPrompt="1" type="title"/>
          </p:nvPr>
        </p:nvSpPr>
        <p:spPr>
          <a:xfrm>
            <a:off x="1284000" y="886225"/>
            <a:ext cx="6576000" cy="191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14" name="Google Shape;514;p79"/>
          <p:cNvSpPr txBox="1"/>
          <p:nvPr>
            <p:ph idx="1" type="subTitle"/>
          </p:nvPr>
        </p:nvSpPr>
        <p:spPr>
          <a:xfrm>
            <a:off x="1284000" y="2799925"/>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515" name="Google Shape;515;p79"/>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6" name="Shape 516"/>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17" name="Shape 517"/>
        <p:cNvGrpSpPr/>
        <p:nvPr/>
      </p:nvGrpSpPr>
      <p:grpSpPr>
        <a:xfrm>
          <a:off x="0" y="0"/>
          <a:ext cx="0" cy="0"/>
          <a:chOff x="0" y="0"/>
          <a:chExt cx="0" cy="0"/>
        </a:xfrm>
      </p:grpSpPr>
      <p:sp>
        <p:nvSpPr>
          <p:cNvPr id="518" name="Google Shape;518;p81"/>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1"/>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1"/>
          <p:cNvSpPr txBox="1"/>
          <p:nvPr>
            <p:ph type="title"/>
          </p:nvPr>
        </p:nvSpPr>
        <p:spPr>
          <a:xfrm>
            <a:off x="2819962" y="1699650"/>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21" name="Google Shape;521;p81"/>
          <p:cNvSpPr txBox="1"/>
          <p:nvPr>
            <p:ph hasCustomPrompt="1" idx="2" type="title"/>
          </p:nvPr>
        </p:nvSpPr>
        <p:spPr>
          <a:xfrm>
            <a:off x="1588313" y="1699650"/>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2" name="Google Shape;522;p81"/>
          <p:cNvSpPr txBox="1"/>
          <p:nvPr>
            <p:ph idx="1" type="subTitle"/>
          </p:nvPr>
        </p:nvSpPr>
        <p:spPr>
          <a:xfrm>
            <a:off x="5094288" y="169170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23" name="Google Shape;523;p81"/>
          <p:cNvSpPr txBox="1"/>
          <p:nvPr>
            <p:ph idx="3" type="title"/>
          </p:nvPr>
        </p:nvSpPr>
        <p:spPr>
          <a:xfrm>
            <a:off x="2820090" y="2403403"/>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24" name="Google Shape;524;p81"/>
          <p:cNvSpPr txBox="1"/>
          <p:nvPr>
            <p:ph hasCustomPrompt="1" idx="4" type="title"/>
          </p:nvPr>
        </p:nvSpPr>
        <p:spPr>
          <a:xfrm>
            <a:off x="1588613" y="2404150"/>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5" name="Google Shape;525;p81"/>
          <p:cNvSpPr txBox="1"/>
          <p:nvPr>
            <p:ph idx="5" type="subTitle"/>
          </p:nvPr>
        </p:nvSpPr>
        <p:spPr>
          <a:xfrm>
            <a:off x="5094288" y="239545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26" name="Google Shape;526;p81"/>
          <p:cNvSpPr txBox="1"/>
          <p:nvPr>
            <p:ph idx="6" type="title"/>
          </p:nvPr>
        </p:nvSpPr>
        <p:spPr>
          <a:xfrm>
            <a:off x="2819898" y="3107894"/>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27" name="Google Shape;527;p81"/>
          <p:cNvSpPr txBox="1"/>
          <p:nvPr>
            <p:ph hasCustomPrompt="1" idx="7" type="title"/>
          </p:nvPr>
        </p:nvSpPr>
        <p:spPr>
          <a:xfrm>
            <a:off x="1588438" y="3108643"/>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528" name="Google Shape;528;p81"/>
          <p:cNvSpPr txBox="1"/>
          <p:nvPr>
            <p:ph idx="8" type="subTitle"/>
          </p:nvPr>
        </p:nvSpPr>
        <p:spPr>
          <a:xfrm>
            <a:off x="5094288" y="3812400"/>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29" name="Google Shape;529;p81"/>
          <p:cNvSpPr txBox="1"/>
          <p:nvPr>
            <p:ph idx="9" type="title"/>
          </p:nvPr>
        </p:nvSpPr>
        <p:spPr>
          <a:xfrm>
            <a:off x="2820026" y="3812398"/>
            <a:ext cx="1820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30" name="Google Shape;530;p81"/>
          <p:cNvSpPr txBox="1"/>
          <p:nvPr>
            <p:ph hasCustomPrompt="1" idx="13" type="title"/>
          </p:nvPr>
        </p:nvSpPr>
        <p:spPr>
          <a:xfrm>
            <a:off x="1588438" y="3813143"/>
            <a:ext cx="665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531" name="Google Shape;531;p81"/>
          <p:cNvSpPr txBox="1"/>
          <p:nvPr>
            <p:ph idx="14" type="subTitle"/>
          </p:nvPr>
        </p:nvSpPr>
        <p:spPr>
          <a:xfrm>
            <a:off x="5094288" y="3103925"/>
            <a:ext cx="23496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32" name="Google Shape;532;p81"/>
          <p:cNvSpPr txBox="1"/>
          <p:nvPr>
            <p:ph idx="15" type="title"/>
          </p:nvPr>
        </p:nvSpPr>
        <p:spPr>
          <a:xfrm>
            <a:off x="720000" y="539496"/>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3" name="Google Shape;533;p81"/>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34" name="Shape 534"/>
        <p:cNvGrpSpPr/>
        <p:nvPr/>
      </p:nvGrpSpPr>
      <p:grpSpPr>
        <a:xfrm>
          <a:off x="0" y="0"/>
          <a:ext cx="0" cy="0"/>
          <a:chOff x="0" y="0"/>
          <a:chExt cx="0" cy="0"/>
        </a:xfrm>
      </p:grpSpPr>
      <p:sp>
        <p:nvSpPr>
          <p:cNvPr id="535" name="Google Shape;535;p82"/>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2"/>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2"/>
          <p:cNvSpPr txBox="1"/>
          <p:nvPr>
            <p:ph type="title"/>
          </p:nvPr>
        </p:nvSpPr>
        <p:spPr>
          <a:xfrm>
            <a:off x="1770600" y="2956639"/>
            <a:ext cx="5602800" cy="642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38" name="Google Shape;538;p82"/>
          <p:cNvSpPr txBox="1"/>
          <p:nvPr>
            <p:ph idx="1" type="subTitle"/>
          </p:nvPr>
        </p:nvSpPr>
        <p:spPr>
          <a:xfrm>
            <a:off x="1770600" y="1681413"/>
            <a:ext cx="5602800" cy="127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539" name="Google Shape;539;p82"/>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40" name="Shape 540"/>
        <p:cNvGrpSpPr/>
        <p:nvPr/>
      </p:nvGrpSpPr>
      <p:grpSpPr>
        <a:xfrm>
          <a:off x="0" y="0"/>
          <a:ext cx="0" cy="0"/>
          <a:chOff x="0" y="0"/>
          <a:chExt cx="0" cy="0"/>
        </a:xfrm>
      </p:grpSpPr>
      <p:sp>
        <p:nvSpPr>
          <p:cNvPr id="541" name="Google Shape;541;p83"/>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3"/>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3"/>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4" name="Google Shape;544;p83"/>
          <p:cNvSpPr txBox="1"/>
          <p:nvPr>
            <p:ph idx="1" type="body"/>
          </p:nvPr>
        </p:nvSpPr>
        <p:spPr>
          <a:xfrm>
            <a:off x="720000" y="1987500"/>
            <a:ext cx="41154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545" name="Google Shape;545;p83"/>
          <p:cNvSpPr txBox="1"/>
          <p:nvPr>
            <p:ph type="title"/>
          </p:nvPr>
        </p:nvSpPr>
        <p:spPr>
          <a:xfrm>
            <a:off x="720000" y="1160000"/>
            <a:ext cx="41154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546" name="Shape 546"/>
        <p:cNvGrpSpPr/>
        <p:nvPr/>
      </p:nvGrpSpPr>
      <p:grpSpPr>
        <a:xfrm>
          <a:off x="0" y="0"/>
          <a:ext cx="0" cy="0"/>
          <a:chOff x="0" y="0"/>
          <a:chExt cx="0" cy="0"/>
        </a:xfrm>
      </p:grpSpPr>
      <p:sp>
        <p:nvSpPr>
          <p:cNvPr id="547" name="Google Shape;547;p84"/>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4"/>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4"/>
          <p:cNvSpPr txBox="1"/>
          <p:nvPr>
            <p:ph type="title"/>
          </p:nvPr>
        </p:nvSpPr>
        <p:spPr>
          <a:xfrm>
            <a:off x="4778600" y="1829300"/>
            <a:ext cx="36453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0" name="Google Shape;550;p84"/>
          <p:cNvSpPr txBox="1"/>
          <p:nvPr>
            <p:ph idx="1" type="subTitle"/>
          </p:nvPr>
        </p:nvSpPr>
        <p:spPr>
          <a:xfrm>
            <a:off x="4778600" y="2402000"/>
            <a:ext cx="3645300" cy="13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1" name="Google Shape;551;p84"/>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552" name="Shape 552"/>
        <p:cNvGrpSpPr/>
        <p:nvPr/>
      </p:nvGrpSpPr>
      <p:grpSpPr>
        <a:xfrm>
          <a:off x="0" y="0"/>
          <a:ext cx="0" cy="0"/>
          <a:chOff x="0" y="0"/>
          <a:chExt cx="0" cy="0"/>
        </a:xfrm>
      </p:grpSpPr>
      <p:sp>
        <p:nvSpPr>
          <p:cNvPr id="553" name="Google Shape;553;p85"/>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5"/>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5"/>
          <p:cNvSpPr txBox="1"/>
          <p:nvPr>
            <p:ph idx="1" type="body"/>
          </p:nvPr>
        </p:nvSpPr>
        <p:spPr>
          <a:xfrm>
            <a:off x="726800" y="1362650"/>
            <a:ext cx="7704000" cy="32415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556" name="Google Shape;556;p85"/>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7" name="Google Shape;557;p85"/>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
    <p:spTree>
      <p:nvGrpSpPr>
        <p:cNvPr id="558" name="Shape 558"/>
        <p:cNvGrpSpPr/>
        <p:nvPr/>
      </p:nvGrpSpPr>
      <p:grpSpPr>
        <a:xfrm>
          <a:off x="0" y="0"/>
          <a:ext cx="0" cy="0"/>
          <a:chOff x="0" y="0"/>
          <a:chExt cx="0" cy="0"/>
        </a:xfrm>
      </p:grpSpPr>
      <p:sp>
        <p:nvSpPr>
          <p:cNvPr id="559" name="Google Shape;559;p86"/>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6"/>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6"/>
          <p:cNvSpPr txBox="1"/>
          <p:nvPr>
            <p:ph idx="1" type="body"/>
          </p:nvPr>
        </p:nvSpPr>
        <p:spPr>
          <a:xfrm>
            <a:off x="726800" y="1533450"/>
            <a:ext cx="3791100" cy="30708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562" name="Google Shape;562;p86"/>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3" name="Google Shape;563;p86"/>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86"/>
          <p:cNvSpPr txBox="1"/>
          <p:nvPr>
            <p:ph idx="2" type="body"/>
          </p:nvPr>
        </p:nvSpPr>
        <p:spPr>
          <a:xfrm>
            <a:off x="4572000" y="1533450"/>
            <a:ext cx="3858900" cy="30708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65" name="Shape 565"/>
        <p:cNvGrpSpPr/>
        <p:nvPr/>
      </p:nvGrpSpPr>
      <p:grpSpPr>
        <a:xfrm>
          <a:off x="0" y="0"/>
          <a:ext cx="0" cy="0"/>
          <a:chOff x="0" y="0"/>
          <a:chExt cx="0" cy="0"/>
        </a:xfrm>
      </p:grpSpPr>
      <p:sp>
        <p:nvSpPr>
          <p:cNvPr id="566" name="Google Shape;566;p87"/>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7"/>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7"/>
          <p:cNvSpPr txBox="1"/>
          <p:nvPr>
            <p:ph type="title"/>
          </p:nvPr>
        </p:nvSpPr>
        <p:spPr>
          <a:xfrm>
            <a:off x="720000" y="539496"/>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9" name="Google Shape;569;p87"/>
          <p:cNvSpPr txBox="1"/>
          <p:nvPr>
            <p:ph idx="2" type="title"/>
          </p:nvPr>
        </p:nvSpPr>
        <p:spPr>
          <a:xfrm>
            <a:off x="720000"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0" name="Google Shape;570;p87"/>
          <p:cNvSpPr txBox="1"/>
          <p:nvPr>
            <p:ph idx="1" type="subTitle"/>
          </p:nvPr>
        </p:nvSpPr>
        <p:spPr>
          <a:xfrm>
            <a:off x="720000"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1" name="Google Shape;571;p87"/>
          <p:cNvSpPr txBox="1"/>
          <p:nvPr>
            <p:ph idx="3" type="title"/>
          </p:nvPr>
        </p:nvSpPr>
        <p:spPr>
          <a:xfrm>
            <a:off x="3419218"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2" name="Google Shape;572;p87"/>
          <p:cNvSpPr txBox="1"/>
          <p:nvPr>
            <p:ph idx="4" type="subTitle"/>
          </p:nvPr>
        </p:nvSpPr>
        <p:spPr>
          <a:xfrm>
            <a:off x="3419221"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3" name="Google Shape;573;p87"/>
          <p:cNvSpPr txBox="1"/>
          <p:nvPr>
            <p:ph idx="5" type="title"/>
          </p:nvPr>
        </p:nvSpPr>
        <p:spPr>
          <a:xfrm>
            <a:off x="6118444" y="2832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4" name="Google Shape;574;p87"/>
          <p:cNvSpPr txBox="1"/>
          <p:nvPr>
            <p:ph idx="6" type="subTitle"/>
          </p:nvPr>
        </p:nvSpPr>
        <p:spPr>
          <a:xfrm>
            <a:off x="6118450" y="3359900"/>
            <a:ext cx="23055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5" name="Google Shape;575;p87"/>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76" name="Shape 576"/>
        <p:cNvGrpSpPr/>
        <p:nvPr/>
      </p:nvGrpSpPr>
      <p:grpSpPr>
        <a:xfrm>
          <a:off x="0" y="0"/>
          <a:ext cx="0" cy="0"/>
          <a:chOff x="0" y="0"/>
          <a:chExt cx="0" cy="0"/>
        </a:xfrm>
      </p:grpSpPr>
      <p:sp>
        <p:nvSpPr>
          <p:cNvPr id="577" name="Google Shape;577;p88"/>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8"/>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8"/>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0" name="Google Shape;580;p88"/>
          <p:cNvSpPr txBox="1"/>
          <p:nvPr>
            <p:ph idx="2" type="title"/>
          </p:nvPr>
        </p:nvSpPr>
        <p:spPr>
          <a:xfrm>
            <a:off x="2347525" y="1755050"/>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1" name="Google Shape;581;p88"/>
          <p:cNvSpPr txBox="1"/>
          <p:nvPr>
            <p:ph idx="1" type="subTitle"/>
          </p:nvPr>
        </p:nvSpPr>
        <p:spPr>
          <a:xfrm>
            <a:off x="2347525" y="2204775"/>
            <a:ext cx="1923000" cy="61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2" name="Google Shape;582;p88"/>
          <p:cNvSpPr txBox="1"/>
          <p:nvPr>
            <p:ph idx="3" type="title"/>
          </p:nvPr>
        </p:nvSpPr>
        <p:spPr>
          <a:xfrm>
            <a:off x="6279677" y="1755050"/>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3" name="Google Shape;583;p88"/>
          <p:cNvSpPr txBox="1"/>
          <p:nvPr>
            <p:ph idx="4" type="subTitle"/>
          </p:nvPr>
        </p:nvSpPr>
        <p:spPr>
          <a:xfrm>
            <a:off x="6279675" y="2204775"/>
            <a:ext cx="1923000" cy="61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4" name="Google Shape;584;p88"/>
          <p:cNvSpPr txBox="1"/>
          <p:nvPr>
            <p:ph idx="5" type="title"/>
          </p:nvPr>
        </p:nvSpPr>
        <p:spPr>
          <a:xfrm>
            <a:off x="2347525" y="3188475"/>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5" name="Google Shape;585;p88"/>
          <p:cNvSpPr txBox="1"/>
          <p:nvPr>
            <p:ph idx="6" type="subTitle"/>
          </p:nvPr>
        </p:nvSpPr>
        <p:spPr>
          <a:xfrm>
            <a:off x="2347525" y="3638175"/>
            <a:ext cx="1923000" cy="6189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6" name="Google Shape;586;p88"/>
          <p:cNvSpPr txBox="1"/>
          <p:nvPr>
            <p:ph idx="7" type="title"/>
          </p:nvPr>
        </p:nvSpPr>
        <p:spPr>
          <a:xfrm>
            <a:off x="6279677" y="3188475"/>
            <a:ext cx="1923000" cy="44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7" name="Google Shape;587;p88"/>
          <p:cNvSpPr txBox="1"/>
          <p:nvPr>
            <p:ph idx="8" type="subTitle"/>
          </p:nvPr>
        </p:nvSpPr>
        <p:spPr>
          <a:xfrm>
            <a:off x="6279676" y="3638175"/>
            <a:ext cx="1923000" cy="6189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8" name="Google Shape;588;p88"/>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89" name="Shape 589"/>
        <p:cNvGrpSpPr/>
        <p:nvPr/>
      </p:nvGrpSpPr>
      <p:grpSpPr>
        <a:xfrm>
          <a:off x="0" y="0"/>
          <a:ext cx="0" cy="0"/>
          <a:chOff x="0" y="0"/>
          <a:chExt cx="0" cy="0"/>
        </a:xfrm>
      </p:grpSpPr>
      <p:sp>
        <p:nvSpPr>
          <p:cNvPr id="590" name="Google Shape;590;p89"/>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9"/>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9"/>
          <p:cNvSpPr txBox="1"/>
          <p:nvPr>
            <p:ph type="title"/>
          </p:nvPr>
        </p:nvSpPr>
        <p:spPr>
          <a:xfrm>
            <a:off x="720000" y="5394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3" name="Google Shape;593;p89"/>
          <p:cNvSpPr txBox="1"/>
          <p:nvPr>
            <p:ph idx="2" type="title"/>
          </p:nvPr>
        </p:nvSpPr>
        <p:spPr>
          <a:xfrm>
            <a:off x="1101175"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4" name="Google Shape;594;p89"/>
          <p:cNvSpPr txBox="1"/>
          <p:nvPr>
            <p:ph idx="1" type="subTitle"/>
          </p:nvPr>
        </p:nvSpPr>
        <p:spPr>
          <a:xfrm>
            <a:off x="1101175"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5" name="Google Shape;595;p89"/>
          <p:cNvSpPr txBox="1"/>
          <p:nvPr>
            <p:ph idx="3" type="title"/>
          </p:nvPr>
        </p:nvSpPr>
        <p:spPr>
          <a:xfrm>
            <a:off x="3578948"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6" name="Google Shape;596;p89"/>
          <p:cNvSpPr txBox="1"/>
          <p:nvPr>
            <p:ph idx="4" type="subTitle"/>
          </p:nvPr>
        </p:nvSpPr>
        <p:spPr>
          <a:xfrm>
            <a:off x="3579000"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7" name="Google Shape;597;p89"/>
          <p:cNvSpPr txBox="1"/>
          <p:nvPr>
            <p:ph idx="5" type="title"/>
          </p:nvPr>
        </p:nvSpPr>
        <p:spPr>
          <a:xfrm>
            <a:off x="1101175"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8" name="Google Shape;598;p89"/>
          <p:cNvSpPr txBox="1"/>
          <p:nvPr>
            <p:ph idx="6" type="subTitle"/>
          </p:nvPr>
        </p:nvSpPr>
        <p:spPr>
          <a:xfrm>
            <a:off x="1101175"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9" name="Google Shape;599;p89"/>
          <p:cNvSpPr txBox="1"/>
          <p:nvPr>
            <p:ph idx="7" type="title"/>
          </p:nvPr>
        </p:nvSpPr>
        <p:spPr>
          <a:xfrm>
            <a:off x="3578948"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0" name="Google Shape;600;p89"/>
          <p:cNvSpPr txBox="1"/>
          <p:nvPr>
            <p:ph idx="8" type="subTitle"/>
          </p:nvPr>
        </p:nvSpPr>
        <p:spPr>
          <a:xfrm>
            <a:off x="3578947"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1" name="Google Shape;601;p89"/>
          <p:cNvSpPr txBox="1"/>
          <p:nvPr>
            <p:ph idx="9" type="title"/>
          </p:nvPr>
        </p:nvSpPr>
        <p:spPr>
          <a:xfrm>
            <a:off x="6056727" y="1805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2" name="Google Shape;602;p89"/>
          <p:cNvSpPr txBox="1"/>
          <p:nvPr>
            <p:ph idx="13" type="subTitle"/>
          </p:nvPr>
        </p:nvSpPr>
        <p:spPr>
          <a:xfrm>
            <a:off x="6056725" y="2332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3" name="Google Shape;603;p89"/>
          <p:cNvSpPr txBox="1"/>
          <p:nvPr>
            <p:ph idx="14" type="title"/>
          </p:nvPr>
        </p:nvSpPr>
        <p:spPr>
          <a:xfrm>
            <a:off x="6056727" y="32384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4" name="Google Shape;604;p89"/>
          <p:cNvSpPr txBox="1"/>
          <p:nvPr>
            <p:ph idx="15" type="subTitle"/>
          </p:nvPr>
        </p:nvSpPr>
        <p:spPr>
          <a:xfrm>
            <a:off x="6056725" y="3766125"/>
            <a:ext cx="1986000" cy="5277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5" name="Google Shape;605;p89"/>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06" name="Shape 606"/>
        <p:cNvGrpSpPr/>
        <p:nvPr/>
      </p:nvGrpSpPr>
      <p:grpSpPr>
        <a:xfrm>
          <a:off x="0" y="0"/>
          <a:ext cx="0" cy="0"/>
          <a:chOff x="0" y="0"/>
          <a:chExt cx="0" cy="0"/>
        </a:xfrm>
      </p:grpSpPr>
      <p:sp>
        <p:nvSpPr>
          <p:cNvPr id="607" name="Google Shape;607;p90"/>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0"/>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0"/>
          <p:cNvSpPr txBox="1"/>
          <p:nvPr>
            <p:ph hasCustomPrompt="1" type="title"/>
          </p:nvPr>
        </p:nvSpPr>
        <p:spPr>
          <a:xfrm>
            <a:off x="713100" y="3058306"/>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10" name="Google Shape;610;p90"/>
          <p:cNvSpPr txBox="1"/>
          <p:nvPr>
            <p:ph idx="1" type="subTitle"/>
          </p:nvPr>
        </p:nvSpPr>
        <p:spPr>
          <a:xfrm>
            <a:off x="713100" y="4005302"/>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11" name="Google Shape;611;p90"/>
          <p:cNvSpPr txBox="1"/>
          <p:nvPr>
            <p:ph hasCustomPrompt="1" idx="2" type="title"/>
          </p:nvPr>
        </p:nvSpPr>
        <p:spPr>
          <a:xfrm>
            <a:off x="3442950" y="1405973"/>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12" name="Google Shape;612;p90"/>
          <p:cNvSpPr txBox="1"/>
          <p:nvPr>
            <p:ph idx="3" type="subTitle"/>
          </p:nvPr>
        </p:nvSpPr>
        <p:spPr>
          <a:xfrm>
            <a:off x="3442950" y="2353076"/>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13" name="Google Shape;613;p90"/>
          <p:cNvSpPr txBox="1"/>
          <p:nvPr>
            <p:ph hasCustomPrompt="1" idx="4" type="title"/>
          </p:nvPr>
        </p:nvSpPr>
        <p:spPr>
          <a:xfrm>
            <a:off x="6172800" y="3058300"/>
            <a:ext cx="2258100" cy="9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14" name="Google Shape;614;p90"/>
          <p:cNvSpPr txBox="1"/>
          <p:nvPr>
            <p:ph idx="5" type="subTitle"/>
          </p:nvPr>
        </p:nvSpPr>
        <p:spPr>
          <a:xfrm>
            <a:off x="6172800" y="4005273"/>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15" name="Google Shape;615;p90"/>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6" name="Google Shape;616;p90"/>
          <p:cNvSpPr txBox="1"/>
          <p:nvPr>
            <p:ph idx="6"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617" name="Shape 617"/>
        <p:cNvGrpSpPr/>
        <p:nvPr/>
      </p:nvGrpSpPr>
      <p:grpSpPr>
        <a:xfrm>
          <a:off x="0" y="0"/>
          <a:ext cx="0" cy="0"/>
          <a:chOff x="0" y="0"/>
          <a:chExt cx="0" cy="0"/>
        </a:xfrm>
      </p:grpSpPr>
      <p:sp>
        <p:nvSpPr>
          <p:cNvPr id="618" name="Google Shape;618;p91"/>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1"/>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1"/>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1" name="Google Shape;621;p91"/>
          <p:cNvSpPr txBox="1"/>
          <p:nvPr>
            <p:ph type="title"/>
          </p:nvPr>
        </p:nvSpPr>
        <p:spPr>
          <a:xfrm>
            <a:off x="4685200" y="1459013"/>
            <a:ext cx="3591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2" name="Google Shape;622;p91"/>
          <p:cNvSpPr txBox="1"/>
          <p:nvPr>
            <p:ph idx="1" type="subTitle"/>
          </p:nvPr>
        </p:nvSpPr>
        <p:spPr>
          <a:xfrm>
            <a:off x="4685200" y="3169088"/>
            <a:ext cx="3591600" cy="51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3" name="Google Shape;623;p91"/>
          <p:cNvSpPr txBox="1"/>
          <p:nvPr>
            <p:ph hasCustomPrompt="1" idx="2" type="title"/>
          </p:nvPr>
        </p:nvSpPr>
        <p:spPr>
          <a:xfrm>
            <a:off x="7613125" y="2179375"/>
            <a:ext cx="702900" cy="87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8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624" name="Shape 624"/>
        <p:cNvGrpSpPr/>
        <p:nvPr/>
      </p:nvGrpSpPr>
      <p:grpSpPr>
        <a:xfrm>
          <a:off x="0" y="0"/>
          <a:ext cx="0" cy="0"/>
          <a:chOff x="0" y="0"/>
          <a:chExt cx="0" cy="0"/>
        </a:xfrm>
      </p:grpSpPr>
      <p:sp>
        <p:nvSpPr>
          <p:cNvPr id="625" name="Google Shape;625;p92"/>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2"/>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2"/>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8" name="Google Shape;628;p92"/>
          <p:cNvSpPr txBox="1"/>
          <p:nvPr>
            <p:ph type="title"/>
          </p:nvPr>
        </p:nvSpPr>
        <p:spPr>
          <a:xfrm>
            <a:off x="713100" y="1654950"/>
            <a:ext cx="35916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9" name="Google Shape;629;p92"/>
          <p:cNvSpPr txBox="1"/>
          <p:nvPr>
            <p:ph idx="1" type="subTitle"/>
          </p:nvPr>
        </p:nvSpPr>
        <p:spPr>
          <a:xfrm>
            <a:off x="713100" y="3365025"/>
            <a:ext cx="3591600" cy="5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0" name="Google Shape;630;p92"/>
          <p:cNvSpPr txBox="1"/>
          <p:nvPr>
            <p:ph hasCustomPrompt="1" idx="2" type="title"/>
          </p:nvPr>
        </p:nvSpPr>
        <p:spPr>
          <a:xfrm>
            <a:off x="3334900" y="2378200"/>
            <a:ext cx="702900" cy="87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8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631" name="Shape 631"/>
        <p:cNvGrpSpPr/>
        <p:nvPr/>
      </p:nvGrpSpPr>
      <p:grpSpPr>
        <a:xfrm>
          <a:off x="0" y="0"/>
          <a:ext cx="0" cy="0"/>
          <a:chOff x="0" y="0"/>
          <a:chExt cx="0" cy="0"/>
        </a:xfrm>
      </p:grpSpPr>
      <p:sp>
        <p:nvSpPr>
          <p:cNvPr id="632" name="Google Shape;632;p93"/>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3"/>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3"/>
          <p:cNvSpPr txBox="1"/>
          <p:nvPr>
            <p:ph type="title"/>
          </p:nvPr>
        </p:nvSpPr>
        <p:spPr>
          <a:xfrm>
            <a:off x="720000" y="539400"/>
            <a:ext cx="34347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5" name="Google Shape;635;p93"/>
          <p:cNvSpPr txBox="1"/>
          <p:nvPr>
            <p:ph idx="1" type="subTitle"/>
          </p:nvPr>
        </p:nvSpPr>
        <p:spPr>
          <a:xfrm>
            <a:off x="720000" y="2447525"/>
            <a:ext cx="3434700" cy="87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6" name="Google Shape;636;p93"/>
          <p:cNvSpPr txBox="1"/>
          <p:nvPr>
            <p:ph idx="2" type="subTitle"/>
          </p:nvPr>
        </p:nvSpPr>
        <p:spPr>
          <a:xfrm>
            <a:off x="720000" y="2038600"/>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434343"/>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7" name="Google Shape;637;p93"/>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8" name="Google Shape;638;p93"/>
          <p:cNvSpPr txBox="1"/>
          <p:nvPr/>
        </p:nvSpPr>
        <p:spPr>
          <a:xfrm>
            <a:off x="720000" y="3408900"/>
            <a:ext cx="3304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434343"/>
                </a:solidFill>
                <a:latin typeface="Catamaran"/>
                <a:ea typeface="Catamaran"/>
                <a:cs typeface="Catamaran"/>
                <a:sym typeface="Catamaran"/>
              </a:rPr>
              <a:t>CREDITS: This presentation template was created by </a:t>
            </a:r>
            <a:r>
              <a:rPr b="1" lang="en" sz="1200">
                <a:solidFill>
                  <a:srgbClr val="434343"/>
                </a:solidFill>
                <a:uFill>
                  <a:noFill/>
                </a:uFill>
                <a:latin typeface="Catamaran"/>
                <a:ea typeface="Catamaran"/>
                <a:cs typeface="Catamaran"/>
                <a:sym typeface="Catamaran"/>
                <a:hlinkClick r:id="rId2">
                  <a:extLst>
                    <a:ext uri="{A12FA001-AC4F-418D-AE19-62706E023703}">
                      <ahyp:hlinkClr val="tx"/>
                    </a:ext>
                  </a:extLst>
                </a:hlinkClick>
              </a:rPr>
              <a:t>Slidesgo</a:t>
            </a:r>
            <a:r>
              <a:rPr lang="en" sz="1200">
                <a:solidFill>
                  <a:srgbClr val="434343"/>
                </a:solidFill>
                <a:latin typeface="Catamaran"/>
                <a:ea typeface="Catamaran"/>
                <a:cs typeface="Catamaran"/>
                <a:sym typeface="Catamaran"/>
              </a:rPr>
              <a:t>, including icons by </a:t>
            </a:r>
            <a:r>
              <a:rPr b="1" lang="en" sz="1200">
                <a:solidFill>
                  <a:srgbClr val="434343"/>
                </a:solidFill>
                <a:uFill>
                  <a:noFill/>
                </a:uFill>
                <a:latin typeface="Catamaran"/>
                <a:ea typeface="Catamaran"/>
                <a:cs typeface="Catamaran"/>
                <a:sym typeface="Catamaran"/>
                <a:hlinkClick r:id="rId3">
                  <a:extLst>
                    <a:ext uri="{A12FA001-AC4F-418D-AE19-62706E023703}">
                      <ahyp:hlinkClr val="tx"/>
                    </a:ext>
                  </a:extLst>
                </a:hlinkClick>
              </a:rPr>
              <a:t>Flaticon</a:t>
            </a:r>
            <a:r>
              <a:rPr b="1" lang="en" sz="1200">
                <a:solidFill>
                  <a:srgbClr val="434343"/>
                </a:solidFill>
                <a:latin typeface="Catamaran"/>
                <a:ea typeface="Catamaran"/>
                <a:cs typeface="Catamaran"/>
                <a:sym typeface="Catamaran"/>
              </a:rPr>
              <a:t> </a:t>
            </a:r>
            <a:r>
              <a:rPr lang="en" sz="1200">
                <a:solidFill>
                  <a:srgbClr val="434343"/>
                </a:solidFill>
                <a:latin typeface="Catamaran"/>
                <a:ea typeface="Catamaran"/>
                <a:cs typeface="Catamaran"/>
                <a:sym typeface="Catamaran"/>
              </a:rPr>
              <a:t>and infographics &amp; images by </a:t>
            </a:r>
            <a:r>
              <a:rPr b="1" lang="en" sz="1200">
                <a:solidFill>
                  <a:srgbClr val="434343"/>
                </a:solidFill>
                <a:uFill>
                  <a:noFill/>
                </a:uFill>
                <a:latin typeface="Catamaran"/>
                <a:ea typeface="Catamaran"/>
                <a:cs typeface="Catamaran"/>
                <a:sym typeface="Catamaran"/>
                <a:hlinkClick r:id="rId4">
                  <a:extLst>
                    <a:ext uri="{A12FA001-AC4F-418D-AE19-62706E023703}">
                      <ahyp:hlinkClr val="tx"/>
                    </a:ext>
                  </a:extLst>
                </a:hlinkClick>
              </a:rPr>
              <a:t>Freepik</a:t>
            </a:r>
            <a:endParaRPr b="1" sz="1200">
              <a:solidFill>
                <a:srgbClr val="434343"/>
              </a:solidFill>
              <a:latin typeface="Catamaran"/>
              <a:ea typeface="Catamaran"/>
              <a:cs typeface="Catamaran"/>
              <a:sym typeface="Catamar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10"/>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10"/>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7" name="Google Shape;47;p10"/>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8" name="Google Shape;48;p1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39" name="Shape 639"/>
        <p:cNvGrpSpPr/>
        <p:nvPr/>
      </p:nvGrpSpPr>
      <p:grpSpPr>
        <a:xfrm>
          <a:off x="0" y="0"/>
          <a:ext cx="0" cy="0"/>
          <a:chOff x="0" y="0"/>
          <a:chExt cx="0" cy="0"/>
        </a:xfrm>
      </p:grpSpPr>
      <p:sp>
        <p:nvSpPr>
          <p:cNvPr id="640" name="Google Shape;640;p94"/>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4"/>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42" name="Shape 642"/>
        <p:cNvGrpSpPr/>
        <p:nvPr/>
      </p:nvGrpSpPr>
      <p:grpSpPr>
        <a:xfrm>
          <a:off x="0" y="0"/>
          <a:ext cx="0" cy="0"/>
          <a:chOff x="0" y="0"/>
          <a:chExt cx="0" cy="0"/>
        </a:xfrm>
      </p:grpSpPr>
      <p:sp>
        <p:nvSpPr>
          <p:cNvPr id="643" name="Google Shape;643;p95"/>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5"/>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9" name="Shape 649"/>
        <p:cNvGrpSpPr/>
        <p:nvPr/>
      </p:nvGrpSpPr>
      <p:grpSpPr>
        <a:xfrm>
          <a:off x="0" y="0"/>
          <a:ext cx="0" cy="0"/>
          <a:chOff x="0" y="0"/>
          <a:chExt cx="0" cy="0"/>
        </a:xfrm>
      </p:grpSpPr>
      <p:sp>
        <p:nvSpPr>
          <p:cNvPr id="650" name="Google Shape;650;p97"/>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7"/>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7"/>
          <p:cNvSpPr txBox="1"/>
          <p:nvPr>
            <p:ph type="ctrTitle"/>
          </p:nvPr>
        </p:nvSpPr>
        <p:spPr>
          <a:xfrm>
            <a:off x="626200" y="1325746"/>
            <a:ext cx="4682400" cy="1639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sz="5200">
                <a:solidFill>
                  <a:srgbClr val="191919"/>
                </a:solidFill>
                <a:latin typeface="Playfair Display Black"/>
                <a:ea typeface="Playfair Display Black"/>
                <a:cs typeface="Playfair Display Black"/>
                <a:sym typeface="Playfair Display Black"/>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653" name="Google Shape;653;p97"/>
          <p:cNvSpPr txBox="1"/>
          <p:nvPr>
            <p:ph idx="1" type="subTitle"/>
          </p:nvPr>
        </p:nvSpPr>
        <p:spPr>
          <a:xfrm>
            <a:off x="626200" y="3733863"/>
            <a:ext cx="4682400" cy="47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atin typeface="Catamaran"/>
                <a:ea typeface="Catamaran"/>
                <a:cs typeface="Catamaran"/>
                <a:sym typeface="Catamaran"/>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4" name="Shape 654"/>
        <p:cNvGrpSpPr/>
        <p:nvPr/>
      </p:nvGrpSpPr>
      <p:grpSpPr>
        <a:xfrm>
          <a:off x="0" y="0"/>
          <a:ext cx="0" cy="0"/>
          <a:chOff x="0" y="0"/>
          <a:chExt cx="0" cy="0"/>
        </a:xfrm>
      </p:grpSpPr>
      <p:sp>
        <p:nvSpPr>
          <p:cNvPr id="655" name="Google Shape;655;p98"/>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8"/>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8"/>
          <p:cNvSpPr txBox="1"/>
          <p:nvPr>
            <p:ph type="title"/>
          </p:nvPr>
        </p:nvSpPr>
        <p:spPr>
          <a:xfrm>
            <a:off x="713100" y="2830425"/>
            <a:ext cx="24675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8" name="Google Shape;658;p98"/>
          <p:cNvSpPr txBox="1"/>
          <p:nvPr>
            <p:ph hasCustomPrompt="1" idx="2" type="title"/>
          </p:nvPr>
        </p:nvSpPr>
        <p:spPr>
          <a:xfrm>
            <a:off x="964350" y="1481551"/>
            <a:ext cx="914400" cy="5691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59" name="Google Shape;659;p98"/>
          <p:cNvSpPr txBox="1"/>
          <p:nvPr>
            <p:ph idx="1" type="subTitle"/>
          </p:nvPr>
        </p:nvSpPr>
        <p:spPr>
          <a:xfrm>
            <a:off x="713100" y="3672275"/>
            <a:ext cx="3591600" cy="5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0" name="Google Shape;660;p98"/>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1" name="Shape 661"/>
        <p:cNvGrpSpPr/>
        <p:nvPr/>
      </p:nvGrpSpPr>
      <p:grpSpPr>
        <a:xfrm>
          <a:off x="0" y="0"/>
          <a:ext cx="0" cy="0"/>
          <a:chOff x="0" y="0"/>
          <a:chExt cx="0" cy="0"/>
        </a:xfrm>
      </p:grpSpPr>
      <p:sp>
        <p:nvSpPr>
          <p:cNvPr id="662" name="Google Shape;662;p99"/>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9"/>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9"/>
          <p:cNvSpPr txBox="1"/>
          <p:nvPr>
            <p:ph type="title"/>
          </p:nvPr>
        </p:nvSpPr>
        <p:spPr>
          <a:xfrm>
            <a:off x="720000" y="539400"/>
            <a:ext cx="7704000" cy="746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5" name="Google Shape;665;p99"/>
          <p:cNvSpPr txBox="1"/>
          <p:nvPr>
            <p:ph idx="1" type="body"/>
          </p:nvPr>
        </p:nvSpPr>
        <p:spPr>
          <a:xfrm>
            <a:off x="720000" y="1285875"/>
            <a:ext cx="7704000" cy="33180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5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666" name="Google Shape;666;p99"/>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7" name="Shape 667"/>
        <p:cNvGrpSpPr/>
        <p:nvPr/>
      </p:nvGrpSpPr>
      <p:grpSpPr>
        <a:xfrm>
          <a:off x="0" y="0"/>
          <a:ext cx="0" cy="0"/>
          <a:chOff x="0" y="0"/>
          <a:chExt cx="0" cy="0"/>
        </a:xfrm>
      </p:grpSpPr>
      <p:sp>
        <p:nvSpPr>
          <p:cNvPr id="668" name="Google Shape;668;p100"/>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00"/>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00"/>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1" name="Google Shape;671;p100"/>
          <p:cNvSpPr txBox="1"/>
          <p:nvPr>
            <p:ph idx="2" type="title"/>
          </p:nvPr>
        </p:nvSpPr>
        <p:spPr>
          <a:xfrm>
            <a:off x="1225113" y="3014225"/>
            <a:ext cx="2556300" cy="45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2" name="Google Shape;672;p100"/>
          <p:cNvSpPr txBox="1"/>
          <p:nvPr>
            <p:ph idx="3" type="title"/>
          </p:nvPr>
        </p:nvSpPr>
        <p:spPr>
          <a:xfrm>
            <a:off x="5362565" y="1403700"/>
            <a:ext cx="2556300" cy="45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3" name="Google Shape;673;p100"/>
          <p:cNvSpPr txBox="1"/>
          <p:nvPr>
            <p:ph idx="1" type="subTitle"/>
          </p:nvPr>
        </p:nvSpPr>
        <p:spPr>
          <a:xfrm>
            <a:off x="5362579" y="1859400"/>
            <a:ext cx="2556300" cy="11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4" name="Google Shape;674;p100"/>
          <p:cNvSpPr txBox="1"/>
          <p:nvPr>
            <p:ph idx="4" type="subTitle"/>
          </p:nvPr>
        </p:nvSpPr>
        <p:spPr>
          <a:xfrm>
            <a:off x="1225100" y="3469800"/>
            <a:ext cx="2556300" cy="11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5" name="Google Shape;675;p100"/>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6" name="Shape 676"/>
        <p:cNvGrpSpPr/>
        <p:nvPr/>
      </p:nvGrpSpPr>
      <p:grpSpPr>
        <a:xfrm>
          <a:off x="0" y="0"/>
          <a:ext cx="0" cy="0"/>
          <a:chOff x="0" y="0"/>
          <a:chExt cx="0" cy="0"/>
        </a:xfrm>
      </p:grpSpPr>
      <p:sp>
        <p:nvSpPr>
          <p:cNvPr id="677" name="Google Shape;677;p101"/>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1"/>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01"/>
          <p:cNvSpPr txBox="1"/>
          <p:nvPr>
            <p:ph type="title"/>
          </p:nvPr>
        </p:nvSpPr>
        <p:spPr>
          <a:xfrm>
            <a:off x="720000" y="539500"/>
            <a:ext cx="7704000" cy="749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0" name="Google Shape;680;p101"/>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1" name="Shape 681"/>
        <p:cNvGrpSpPr/>
        <p:nvPr/>
      </p:nvGrpSpPr>
      <p:grpSpPr>
        <a:xfrm>
          <a:off x="0" y="0"/>
          <a:ext cx="0" cy="0"/>
          <a:chOff x="0" y="0"/>
          <a:chExt cx="0" cy="0"/>
        </a:xfrm>
      </p:grpSpPr>
      <p:sp>
        <p:nvSpPr>
          <p:cNvPr id="682" name="Google Shape;682;p102"/>
          <p:cNvSpPr/>
          <p:nvPr/>
        </p:nvSpPr>
        <p:spPr>
          <a:xfrm>
            <a:off x="-163200" y="147700"/>
            <a:ext cx="9470400" cy="39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02"/>
          <p:cNvSpPr/>
          <p:nvPr/>
        </p:nvSpPr>
        <p:spPr>
          <a:xfrm>
            <a:off x="-163200" y="4995900"/>
            <a:ext cx="9470400" cy="2055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02"/>
          <p:cNvSpPr txBox="1"/>
          <p:nvPr>
            <p:ph idx="1" type="body"/>
          </p:nvPr>
        </p:nvSpPr>
        <p:spPr>
          <a:xfrm>
            <a:off x="720000" y="2565775"/>
            <a:ext cx="4085700" cy="203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685" name="Google Shape;685;p102"/>
          <p:cNvSpPr txBox="1"/>
          <p:nvPr>
            <p:ph type="title"/>
          </p:nvPr>
        </p:nvSpPr>
        <p:spPr>
          <a:xfrm>
            <a:off x="720000" y="1015750"/>
            <a:ext cx="4294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6" name="Google Shape;686;p102"/>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7" name="Shape 687"/>
        <p:cNvGrpSpPr/>
        <p:nvPr/>
      </p:nvGrpSpPr>
      <p:grpSpPr>
        <a:xfrm>
          <a:off x="0" y="0"/>
          <a:ext cx="0" cy="0"/>
          <a:chOff x="0" y="0"/>
          <a:chExt cx="0" cy="0"/>
        </a:xfrm>
      </p:grpSpPr>
      <p:sp>
        <p:nvSpPr>
          <p:cNvPr id="688" name="Google Shape;688;p103"/>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3"/>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3"/>
          <p:cNvSpPr txBox="1"/>
          <p:nvPr>
            <p:ph type="title"/>
          </p:nvPr>
        </p:nvSpPr>
        <p:spPr>
          <a:xfrm>
            <a:off x="1144500" y="1015075"/>
            <a:ext cx="6855000" cy="118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91" name="Google Shape;691;p103"/>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2" name="Shape 692"/>
        <p:cNvGrpSpPr/>
        <p:nvPr/>
      </p:nvGrpSpPr>
      <p:grpSpPr>
        <a:xfrm>
          <a:off x="0" y="0"/>
          <a:ext cx="0" cy="0"/>
          <a:chOff x="0" y="0"/>
          <a:chExt cx="0" cy="0"/>
        </a:xfrm>
      </p:grpSpPr>
      <p:sp>
        <p:nvSpPr>
          <p:cNvPr id="693" name="Google Shape;693;p104"/>
          <p:cNvSpPr/>
          <p:nvPr/>
        </p:nvSpPr>
        <p:spPr>
          <a:xfrm>
            <a:off x="-163200" y="147700"/>
            <a:ext cx="9470400" cy="391800"/>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4"/>
          <p:cNvSpPr/>
          <p:nvPr/>
        </p:nvSpPr>
        <p:spPr>
          <a:xfrm>
            <a:off x="-163200" y="4112875"/>
            <a:ext cx="9470400" cy="882900"/>
          </a:xfrm>
          <a:prstGeom prst="rect">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4"/>
          <p:cNvSpPr txBox="1"/>
          <p:nvPr>
            <p:ph type="title"/>
          </p:nvPr>
        </p:nvSpPr>
        <p:spPr>
          <a:xfrm>
            <a:off x="4343400" y="1675100"/>
            <a:ext cx="41124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6" name="Google Shape;696;p104"/>
          <p:cNvSpPr txBox="1"/>
          <p:nvPr>
            <p:ph idx="1" type="subTitle"/>
          </p:nvPr>
        </p:nvSpPr>
        <p:spPr>
          <a:xfrm>
            <a:off x="4343400" y="2516900"/>
            <a:ext cx="4112400" cy="134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7" name="Google Shape;697;p104"/>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7"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7" Type="http://schemas.openxmlformats.org/officeDocument/2006/relationships/theme" Target="../theme/theme4.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7" Type="http://schemas.openxmlformats.org/officeDocument/2006/relationships/theme" Target="../theme/theme3.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1.xml"/><Relationship Id="rId22" Type="http://schemas.openxmlformats.org/officeDocument/2006/relationships/slideLayout" Target="../slideLayouts/slideLayout113.xml"/><Relationship Id="rId21" Type="http://schemas.openxmlformats.org/officeDocument/2006/relationships/slideLayout" Target="../slideLayouts/slideLayout112.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7" Type="http://schemas.openxmlformats.org/officeDocument/2006/relationships/theme" Target="../theme/theme6.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5" Type="http://schemas.openxmlformats.org/officeDocument/2006/relationships/slideLayout" Target="../slideLayouts/slideLayout106.xml"/><Relationship Id="rId14" Type="http://schemas.openxmlformats.org/officeDocument/2006/relationships/slideLayout" Target="../slideLayouts/slideLayout105.xml"/><Relationship Id="rId17" Type="http://schemas.openxmlformats.org/officeDocument/2006/relationships/slideLayout" Target="../slideLayouts/slideLayout108.xml"/><Relationship Id="rId16" Type="http://schemas.openxmlformats.org/officeDocument/2006/relationships/slideLayout" Target="../slideLayouts/slideLayout107.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713100" y="539388"/>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layfair Display"/>
              <a:buNone/>
              <a:defRPr b="1" sz="3000">
                <a:solidFill>
                  <a:schemeClr val="dk2"/>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68" name="Google Shape;68;p15"/>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indent="-317500" lvl="1" marL="9144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indent="-317500" lvl="2" marL="13716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indent="-317500" lvl="3" marL="18288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indent="-317500" lvl="4" marL="22860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indent="-317500" lvl="5" marL="27432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indent="-317500" lvl="6" marL="32004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indent="-317500" lvl="7" marL="36576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indent="-317500" lvl="8" marL="4114800" rtl="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p:txBody>
      </p:sp>
      <p:sp>
        <p:nvSpPr>
          <p:cNvPr id="69" name="Google Shape;69;p15"/>
          <p:cNvSpPr txBox="1"/>
          <p:nvPr>
            <p:ph idx="12" type="sldNum"/>
          </p:nvPr>
        </p:nvSpPr>
        <p:spPr>
          <a:xfrm>
            <a:off x="7950925" y="219450"/>
            <a:ext cx="548700" cy="244500"/>
          </a:xfrm>
          <a:prstGeom prst="rect">
            <a:avLst/>
          </a:prstGeom>
          <a:noFill/>
          <a:ln>
            <a:noFill/>
          </a:ln>
        </p:spPr>
        <p:txBody>
          <a:bodyPr anchorCtr="0" anchor="ctr" bIns="91425" lIns="91425" spcFirstLastPara="1" rIns="91425" wrap="square" tIns="91425">
            <a:noAutofit/>
          </a:bodyPr>
          <a:lstStyle>
            <a:lvl1pPr lvl="0" rtl="0" algn="r">
              <a:buNone/>
              <a:defRPr b="1" i="1" sz="1300">
                <a:solidFill>
                  <a:schemeClr val="dk2"/>
                </a:solidFill>
                <a:latin typeface="Playfair Display"/>
                <a:ea typeface="Playfair Display"/>
                <a:cs typeface="Playfair Display"/>
                <a:sym typeface="Playfair Display"/>
              </a:defRPr>
            </a:lvl1pPr>
            <a:lvl2pPr lvl="1" rtl="0" algn="r">
              <a:buNone/>
              <a:defRPr b="1" i="1" sz="1300">
                <a:solidFill>
                  <a:schemeClr val="dk2"/>
                </a:solidFill>
                <a:latin typeface="Playfair Display"/>
                <a:ea typeface="Playfair Display"/>
                <a:cs typeface="Playfair Display"/>
                <a:sym typeface="Playfair Display"/>
              </a:defRPr>
            </a:lvl2pPr>
            <a:lvl3pPr lvl="2" rtl="0" algn="r">
              <a:buNone/>
              <a:defRPr b="1" i="1" sz="1300">
                <a:solidFill>
                  <a:schemeClr val="dk2"/>
                </a:solidFill>
                <a:latin typeface="Playfair Display"/>
                <a:ea typeface="Playfair Display"/>
                <a:cs typeface="Playfair Display"/>
                <a:sym typeface="Playfair Display"/>
              </a:defRPr>
            </a:lvl3pPr>
            <a:lvl4pPr lvl="3" rtl="0" algn="r">
              <a:buNone/>
              <a:defRPr b="1" i="1" sz="1300">
                <a:solidFill>
                  <a:schemeClr val="dk2"/>
                </a:solidFill>
                <a:latin typeface="Playfair Display"/>
                <a:ea typeface="Playfair Display"/>
                <a:cs typeface="Playfair Display"/>
                <a:sym typeface="Playfair Display"/>
              </a:defRPr>
            </a:lvl4pPr>
            <a:lvl5pPr lvl="4" rtl="0" algn="r">
              <a:buNone/>
              <a:defRPr b="1" i="1" sz="1300">
                <a:solidFill>
                  <a:schemeClr val="dk2"/>
                </a:solidFill>
                <a:latin typeface="Playfair Display"/>
                <a:ea typeface="Playfair Display"/>
                <a:cs typeface="Playfair Display"/>
                <a:sym typeface="Playfair Display"/>
              </a:defRPr>
            </a:lvl5pPr>
            <a:lvl6pPr lvl="5" rtl="0" algn="r">
              <a:buNone/>
              <a:defRPr b="1" i="1" sz="1300">
                <a:solidFill>
                  <a:schemeClr val="dk2"/>
                </a:solidFill>
                <a:latin typeface="Playfair Display"/>
                <a:ea typeface="Playfair Display"/>
                <a:cs typeface="Playfair Display"/>
                <a:sym typeface="Playfair Display"/>
              </a:defRPr>
            </a:lvl6pPr>
            <a:lvl7pPr lvl="6" rtl="0" algn="r">
              <a:buNone/>
              <a:defRPr b="1" i="1" sz="1300">
                <a:solidFill>
                  <a:schemeClr val="dk2"/>
                </a:solidFill>
                <a:latin typeface="Playfair Display"/>
                <a:ea typeface="Playfair Display"/>
                <a:cs typeface="Playfair Display"/>
                <a:sym typeface="Playfair Display"/>
              </a:defRPr>
            </a:lvl7pPr>
            <a:lvl8pPr lvl="7" rtl="0" algn="r">
              <a:buNone/>
              <a:defRPr b="1" i="1" sz="1300">
                <a:solidFill>
                  <a:schemeClr val="dk2"/>
                </a:solidFill>
                <a:latin typeface="Playfair Display"/>
                <a:ea typeface="Playfair Display"/>
                <a:cs typeface="Playfair Display"/>
                <a:sym typeface="Playfair Display"/>
              </a:defRPr>
            </a:lvl8pPr>
            <a:lvl9pPr lvl="8" rtl="0" algn="r">
              <a:buNone/>
              <a:defRPr b="1" i="1" sz="13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9" name="Shape 259"/>
        <p:cNvGrpSpPr/>
        <p:nvPr/>
      </p:nvGrpSpPr>
      <p:grpSpPr>
        <a:xfrm>
          <a:off x="0" y="0"/>
          <a:ext cx="0" cy="0"/>
          <a:chOff x="0" y="0"/>
          <a:chExt cx="0" cy="0"/>
        </a:xfrm>
      </p:grpSpPr>
      <p:sp>
        <p:nvSpPr>
          <p:cNvPr id="260" name="Google Shape;260;p42"/>
          <p:cNvSpPr txBox="1"/>
          <p:nvPr>
            <p:ph type="title"/>
          </p:nvPr>
        </p:nvSpPr>
        <p:spPr>
          <a:xfrm>
            <a:off x="713100" y="539388"/>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layfair Display"/>
              <a:buNone/>
              <a:defRPr b="1" sz="3000">
                <a:solidFill>
                  <a:schemeClr val="dk2"/>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261" name="Google Shape;261;p42"/>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indent="-317500" lvl="1" marL="9144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indent="-317500" lvl="2" marL="13716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indent="-317500" lvl="3" marL="18288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indent="-317500" lvl="4" marL="22860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indent="-317500" lvl="5" marL="27432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indent="-317500" lvl="6" marL="32004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indent="-317500" lvl="7" marL="36576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indent="-317500" lvl="8" marL="4114800" rtl="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p:txBody>
      </p:sp>
      <p:sp>
        <p:nvSpPr>
          <p:cNvPr id="262" name="Google Shape;262;p42"/>
          <p:cNvSpPr txBox="1"/>
          <p:nvPr>
            <p:ph idx="12" type="sldNum"/>
          </p:nvPr>
        </p:nvSpPr>
        <p:spPr>
          <a:xfrm>
            <a:off x="7950925" y="219450"/>
            <a:ext cx="548700" cy="244500"/>
          </a:xfrm>
          <a:prstGeom prst="rect">
            <a:avLst/>
          </a:prstGeom>
          <a:noFill/>
          <a:ln>
            <a:noFill/>
          </a:ln>
        </p:spPr>
        <p:txBody>
          <a:bodyPr anchorCtr="0" anchor="ctr" bIns="91425" lIns="91425" spcFirstLastPara="1" rIns="91425" wrap="square" tIns="91425">
            <a:noAutofit/>
          </a:bodyPr>
          <a:lstStyle>
            <a:lvl1pPr lvl="0" rtl="0" algn="r">
              <a:buNone/>
              <a:defRPr b="1" i="1" sz="1300">
                <a:solidFill>
                  <a:schemeClr val="dk2"/>
                </a:solidFill>
                <a:latin typeface="Playfair Display"/>
                <a:ea typeface="Playfair Display"/>
                <a:cs typeface="Playfair Display"/>
                <a:sym typeface="Playfair Display"/>
              </a:defRPr>
            </a:lvl1pPr>
            <a:lvl2pPr lvl="1" rtl="0" algn="r">
              <a:buNone/>
              <a:defRPr b="1" i="1" sz="1300">
                <a:solidFill>
                  <a:schemeClr val="dk2"/>
                </a:solidFill>
                <a:latin typeface="Playfair Display"/>
                <a:ea typeface="Playfair Display"/>
                <a:cs typeface="Playfair Display"/>
                <a:sym typeface="Playfair Display"/>
              </a:defRPr>
            </a:lvl2pPr>
            <a:lvl3pPr lvl="2" rtl="0" algn="r">
              <a:buNone/>
              <a:defRPr b="1" i="1" sz="1300">
                <a:solidFill>
                  <a:schemeClr val="dk2"/>
                </a:solidFill>
                <a:latin typeface="Playfair Display"/>
                <a:ea typeface="Playfair Display"/>
                <a:cs typeface="Playfair Display"/>
                <a:sym typeface="Playfair Display"/>
              </a:defRPr>
            </a:lvl3pPr>
            <a:lvl4pPr lvl="3" rtl="0" algn="r">
              <a:buNone/>
              <a:defRPr b="1" i="1" sz="1300">
                <a:solidFill>
                  <a:schemeClr val="dk2"/>
                </a:solidFill>
                <a:latin typeface="Playfair Display"/>
                <a:ea typeface="Playfair Display"/>
                <a:cs typeface="Playfair Display"/>
                <a:sym typeface="Playfair Display"/>
              </a:defRPr>
            </a:lvl4pPr>
            <a:lvl5pPr lvl="4" rtl="0" algn="r">
              <a:buNone/>
              <a:defRPr b="1" i="1" sz="1300">
                <a:solidFill>
                  <a:schemeClr val="dk2"/>
                </a:solidFill>
                <a:latin typeface="Playfair Display"/>
                <a:ea typeface="Playfair Display"/>
                <a:cs typeface="Playfair Display"/>
                <a:sym typeface="Playfair Display"/>
              </a:defRPr>
            </a:lvl5pPr>
            <a:lvl6pPr lvl="5" rtl="0" algn="r">
              <a:buNone/>
              <a:defRPr b="1" i="1" sz="1300">
                <a:solidFill>
                  <a:schemeClr val="dk2"/>
                </a:solidFill>
                <a:latin typeface="Playfair Display"/>
                <a:ea typeface="Playfair Display"/>
                <a:cs typeface="Playfair Display"/>
                <a:sym typeface="Playfair Display"/>
              </a:defRPr>
            </a:lvl6pPr>
            <a:lvl7pPr lvl="6" rtl="0" algn="r">
              <a:buNone/>
              <a:defRPr b="1" i="1" sz="1300">
                <a:solidFill>
                  <a:schemeClr val="dk2"/>
                </a:solidFill>
                <a:latin typeface="Playfair Display"/>
                <a:ea typeface="Playfair Display"/>
                <a:cs typeface="Playfair Display"/>
                <a:sym typeface="Playfair Display"/>
              </a:defRPr>
            </a:lvl7pPr>
            <a:lvl8pPr lvl="7" rtl="0" algn="r">
              <a:buNone/>
              <a:defRPr b="1" i="1" sz="1300">
                <a:solidFill>
                  <a:schemeClr val="dk2"/>
                </a:solidFill>
                <a:latin typeface="Playfair Display"/>
                <a:ea typeface="Playfair Display"/>
                <a:cs typeface="Playfair Display"/>
                <a:sym typeface="Playfair Display"/>
              </a:defRPr>
            </a:lvl8pPr>
            <a:lvl9pPr lvl="8" rtl="0" algn="r">
              <a:buNone/>
              <a:defRPr b="1" i="1" sz="13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52" name="Shape 452"/>
        <p:cNvGrpSpPr/>
        <p:nvPr/>
      </p:nvGrpSpPr>
      <p:grpSpPr>
        <a:xfrm>
          <a:off x="0" y="0"/>
          <a:ext cx="0" cy="0"/>
          <a:chOff x="0" y="0"/>
          <a:chExt cx="0" cy="0"/>
        </a:xfrm>
      </p:grpSpPr>
      <p:sp>
        <p:nvSpPr>
          <p:cNvPr id="453" name="Google Shape;453;p69"/>
          <p:cNvSpPr txBox="1"/>
          <p:nvPr>
            <p:ph type="title"/>
          </p:nvPr>
        </p:nvSpPr>
        <p:spPr>
          <a:xfrm>
            <a:off x="713100" y="539388"/>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layfair Display"/>
              <a:buNone/>
              <a:defRPr b="1" sz="3000">
                <a:solidFill>
                  <a:schemeClr val="dk2"/>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454" name="Google Shape;454;p69"/>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indent="-317500" lvl="1" marL="9144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indent="-317500" lvl="2" marL="13716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indent="-317500" lvl="3" marL="18288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indent="-317500" lvl="4" marL="22860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indent="-317500" lvl="5" marL="27432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indent="-317500" lvl="6" marL="32004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indent="-317500" lvl="7" marL="36576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indent="-317500" lvl="8" marL="4114800" rtl="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p:txBody>
      </p:sp>
      <p:sp>
        <p:nvSpPr>
          <p:cNvPr id="455" name="Google Shape;455;p69"/>
          <p:cNvSpPr txBox="1"/>
          <p:nvPr>
            <p:ph idx="12" type="sldNum"/>
          </p:nvPr>
        </p:nvSpPr>
        <p:spPr>
          <a:xfrm>
            <a:off x="7950925" y="219450"/>
            <a:ext cx="548700" cy="244500"/>
          </a:xfrm>
          <a:prstGeom prst="rect">
            <a:avLst/>
          </a:prstGeom>
          <a:noFill/>
          <a:ln>
            <a:noFill/>
          </a:ln>
        </p:spPr>
        <p:txBody>
          <a:bodyPr anchorCtr="0" anchor="ctr" bIns="91425" lIns="91425" spcFirstLastPara="1" rIns="91425" wrap="square" tIns="91425">
            <a:noAutofit/>
          </a:bodyPr>
          <a:lstStyle>
            <a:lvl1pPr lvl="0" rtl="0" algn="r">
              <a:buNone/>
              <a:defRPr b="1" i="1" sz="1300">
                <a:solidFill>
                  <a:schemeClr val="dk2"/>
                </a:solidFill>
                <a:latin typeface="Playfair Display"/>
                <a:ea typeface="Playfair Display"/>
                <a:cs typeface="Playfair Display"/>
                <a:sym typeface="Playfair Display"/>
              </a:defRPr>
            </a:lvl1pPr>
            <a:lvl2pPr lvl="1" rtl="0" algn="r">
              <a:buNone/>
              <a:defRPr b="1" i="1" sz="1300">
                <a:solidFill>
                  <a:schemeClr val="dk2"/>
                </a:solidFill>
                <a:latin typeface="Playfair Display"/>
                <a:ea typeface="Playfair Display"/>
                <a:cs typeface="Playfair Display"/>
                <a:sym typeface="Playfair Display"/>
              </a:defRPr>
            </a:lvl2pPr>
            <a:lvl3pPr lvl="2" rtl="0" algn="r">
              <a:buNone/>
              <a:defRPr b="1" i="1" sz="1300">
                <a:solidFill>
                  <a:schemeClr val="dk2"/>
                </a:solidFill>
                <a:latin typeface="Playfair Display"/>
                <a:ea typeface="Playfair Display"/>
                <a:cs typeface="Playfair Display"/>
                <a:sym typeface="Playfair Display"/>
              </a:defRPr>
            </a:lvl3pPr>
            <a:lvl4pPr lvl="3" rtl="0" algn="r">
              <a:buNone/>
              <a:defRPr b="1" i="1" sz="1300">
                <a:solidFill>
                  <a:schemeClr val="dk2"/>
                </a:solidFill>
                <a:latin typeface="Playfair Display"/>
                <a:ea typeface="Playfair Display"/>
                <a:cs typeface="Playfair Display"/>
                <a:sym typeface="Playfair Display"/>
              </a:defRPr>
            </a:lvl4pPr>
            <a:lvl5pPr lvl="4" rtl="0" algn="r">
              <a:buNone/>
              <a:defRPr b="1" i="1" sz="1300">
                <a:solidFill>
                  <a:schemeClr val="dk2"/>
                </a:solidFill>
                <a:latin typeface="Playfair Display"/>
                <a:ea typeface="Playfair Display"/>
                <a:cs typeface="Playfair Display"/>
                <a:sym typeface="Playfair Display"/>
              </a:defRPr>
            </a:lvl5pPr>
            <a:lvl6pPr lvl="5" rtl="0" algn="r">
              <a:buNone/>
              <a:defRPr b="1" i="1" sz="1300">
                <a:solidFill>
                  <a:schemeClr val="dk2"/>
                </a:solidFill>
                <a:latin typeface="Playfair Display"/>
                <a:ea typeface="Playfair Display"/>
                <a:cs typeface="Playfair Display"/>
                <a:sym typeface="Playfair Display"/>
              </a:defRPr>
            </a:lvl6pPr>
            <a:lvl7pPr lvl="6" rtl="0" algn="r">
              <a:buNone/>
              <a:defRPr b="1" i="1" sz="1300">
                <a:solidFill>
                  <a:schemeClr val="dk2"/>
                </a:solidFill>
                <a:latin typeface="Playfair Display"/>
                <a:ea typeface="Playfair Display"/>
                <a:cs typeface="Playfair Display"/>
                <a:sym typeface="Playfair Display"/>
              </a:defRPr>
            </a:lvl7pPr>
            <a:lvl8pPr lvl="7" rtl="0" algn="r">
              <a:buNone/>
              <a:defRPr b="1" i="1" sz="1300">
                <a:solidFill>
                  <a:schemeClr val="dk2"/>
                </a:solidFill>
                <a:latin typeface="Playfair Display"/>
                <a:ea typeface="Playfair Display"/>
                <a:cs typeface="Playfair Display"/>
                <a:sym typeface="Playfair Display"/>
              </a:defRPr>
            </a:lvl8pPr>
            <a:lvl9pPr lvl="8" rtl="0" algn="r">
              <a:buNone/>
              <a:defRPr b="1" i="1" sz="13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5" name="Shape 645"/>
        <p:cNvGrpSpPr/>
        <p:nvPr/>
      </p:nvGrpSpPr>
      <p:grpSpPr>
        <a:xfrm>
          <a:off x="0" y="0"/>
          <a:ext cx="0" cy="0"/>
          <a:chOff x="0" y="0"/>
          <a:chExt cx="0" cy="0"/>
        </a:xfrm>
      </p:grpSpPr>
      <p:sp>
        <p:nvSpPr>
          <p:cNvPr id="646" name="Google Shape;646;p96"/>
          <p:cNvSpPr txBox="1"/>
          <p:nvPr>
            <p:ph type="title"/>
          </p:nvPr>
        </p:nvSpPr>
        <p:spPr>
          <a:xfrm>
            <a:off x="713100" y="539388"/>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layfair Display"/>
              <a:buNone/>
              <a:defRPr b="1" sz="3000">
                <a:solidFill>
                  <a:schemeClr val="dk2"/>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647" name="Google Shape;647;p96"/>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indent="-317500" lvl="1" marL="9144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indent="-317500" lvl="2" marL="13716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indent="-317500" lvl="3" marL="18288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indent="-317500" lvl="4" marL="22860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indent="-317500" lvl="5" marL="27432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indent="-317500" lvl="6" marL="32004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indent="-317500" lvl="7" marL="3657600" rtl="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indent="-317500" lvl="8" marL="4114800" rtl="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p:txBody>
      </p:sp>
      <p:sp>
        <p:nvSpPr>
          <p:cNvPr id="648" name="Google Shape;648;p96"/>
          <p:cNvSpPr txBox="1"/>
          <p:nvPr>
            <p:ph idx="12" type="sldNum"/>
          </p:nvPr>
        </p:nvSpPr>
        <p:spPr>
          <a:xfrm>
            <a:off x="7950925" y="219450"/>
            <a:ext cx="548700" cy="244500"/>
          </a:xfrm>
          <a:prstGeom prst="rect">
            <a:avLst/>
          </a:prstGeom>
          <a:noFill/>
          <a:ln>
            <a:noFill/>
          </a:ln>
        </p:spPr>
        <p:txBody>
          <a:bodyPr anchorCtr="0" anchor="ctr" bIns="91425" lIns="91425" spcFirstLastPara="1" rIns="91425" wrap="square" tIns="91425">
            <a:noAutofit/>
          </a:bodyPr>
          <a:lstStyle>
            <a:lvl1pPr lvl="0" rtl="0" algn="r">
              <a:buNone/>
              <a:defRPr b="1" i="1" sz="1300">
                <a:solidFill>
                  <a:schemeClr val="dk2"/>
                </a:solidFill>
                <a:latin typeface="Playfair Display"/>
                <a:ea typeface="Playfair Display"/>
                <a:cs typeface="Playfair Display"/>
                <a:sym typeface="Playfair Display"/>
              </a:defRPr>
            </a:lvl1pPr>
            <a:lvl2pPr lvl="1" rtl="0" algn="r">
              <a:buNone/>
              <a:defRPr b="1" i="1" sz="1300">
                <a:solidFill>
                  <a:schemeClr val="dk2"/>
                </a:solidFill>
                <a:latin typeface="Playfair Display"/>
                <a:ea typeface="Playfair Display"/>
                <a:cs typeface="Playfair Display"/>
                <a:sym typeface="Playfair Display"/>
              </a:defRPr>
            </a:lvl2pPr>
            <a:lvl3pPr lvl="2" rtl="0" algn="r">
              <a:buNone/>
              <a:defRPr b="1" i="1" sz="1300">
                <a:solidFill>
                  <a:schemeClr val="dk2"/>
                </a:solidFill>
                <a:latin typeface="Playfair Display"/>
                <a:ea typeface="Playfair Display"/>
                <a:cs typeface="Playfair Display"/>
                <a:sym typeface="Playfair Display"/>
              </a:defRPr>
            </a:lvl3pPr>
            <a:lvl4pPr lvl="3" rtl="0" algn="r">
              <a:buNone/>
              <a:defRPr b="1" i="1" sz="1300">
                <a:solidFill>
                  <a:schemeClr val="dk2"/>
                </a:solidFill>
                <a:latin typeface="Playfair Display"/>
                <a:ea typeface="Playfair Display"/>
                <a:cs typeface="Playfair Display"/>
                <a:sym typeface="Playfair Display"/>
              </a:defRPr>
            </a:lvl4pPr>
            <a:lvl5pPr lvl="4" rtl="0" algn="r">
              <a:buNone/>
              <a:defRPr b="1" i="1" sz="1300">
                <a:solidFill>
                  <a:schemeClr val="dk2"/>
                </a:solidFill>
                <a:latin typeface="Playfair Display"/>
                <a:ea typeface="Playfair Display"/>
                <a:cs typeface="Playfair Display"/>
                <a:sym typeface="Playfair Display"/>
              </a:defRPr>
            </a:lvl5pPr>
            <a:lvl6pPr lvl="5" rtl="0" algn="r">
              <a:buNone/>
              <a:defRPr b="1" i="1" sz="1300">
                <a:solidFill>
                  <a:schemeClr val="dk2"/>
                </a:solidFill>
                <a:latin typeface="Playfair Display"/>
                <a:ea typeface="Playfair Display"/>
                <a:cs typeface="Playfair Display"/>
                <a:sym typeface="Playfair Display"/>
              </a:defRPr>
            </a:lvl6pPr>
            <a:lvl7pPr lvl="6" rtl="0" algn="r">
              <a:buNone/>
              <a:defRPr b="1" i="1" sz="1300">
                <a:solidFill>
                  <a:schemeClr val="dk2"/>
                </a:solidFill>
                <a:latin typeface="Playfair Display"/>
                <a:ea typeface="Playfair Display"/>
                <a:cs typeface="Playfair Display"/>
                <a:sym typeface="Playfair Display"/>
              </a:defRPr>
            </a:lvl7pPr>
            <a:lvl8pPr lvl="7" rtl="0" algn="r">
              <a:buNone/>
              <a:defRPr b="1" i="1" sz="1300">
                <a:solidFill>
                  <a:schemeClr val="dk2"/>
                </a:solidFill>
                <a:latin typeface="Playfair Display"/>
                <a:ea typeface="Playfair Display"/>
                <a:cs typeface="Playfair Display"/>
                <a:sym typeface="Playfair Display"/>
              </a:defRPr>
            </a:lvl8pPr>
            <a:lvl9pPr lvl="8" rtl="0" algn="r">
              <a:buNone/>
              <a:defRPr b="1" i="1" sz="13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hyperlink" Target="https://research.aimultiple.com/ai-bia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hyperlink" Target="https://together.stjude.org/en-us/about-pediatric-cancer/types/brain-spinal-tumors/medulloblastoma.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34.png"/><Relationship Id="rId5" Type="http://schemas.openxmlformats.org/officeDocument/2006/relationships/image" Target="../media/image11.jpg"/><Relationship Id="rId6"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link.springer.com/article/10.1186/s13000-021-01085-4" TargetMode="External"/><Relationship Id="rId4" Type="http://schemas.openxmlformats.org/officeDocument/2006/relationships/hyperlink" Target="https://link.springer.com/article/10.1186/s13000-021-01085-4" TargetMode="External"/><Relationship Id="rId9" Type="http://schemas.openxmlformats.org/officeDocument/2006/relationships/hyperlink" Target="https://blog.petrieflom.law.harvard.edu/2023/03/20/how-artificial-intelligence-is-revolutionizing-drug-discovery/" TargetMode="External"/><Relationship Id="rId5" Type="http://schemas.openxmlformats.org/officeDocument/2006/relationships/hyperlink" Target="https://link.springer.com/article/10.1007/s00146-021-01262-5" TargetMode="External"/><Relationship Id="rId6" Type="http://schemas.openxmlformats.org/officeDocument/2006/relationships/hyperlink" Target="https://doi.org/10.1145/3313831.3376718" TargetMode="External"/><Relationship Id="rId7" Type="http://schemas.openxmlformats.org/officeDocument/2006/relationships/hyperlink" Target="https://doi.org/10.1038/d41586-022-02947-7" TargetMode="External"/><Relationship Id="rId8" Type="http://schemas.openxmlformats.org/officeDocument/2006/relationships/hyperlink" Target="https://doi.org/10.1038/d41586-022-00997-5" TargetMode="External"/><Relationship Id="rId11" Type="http://schemas.openxmlformats.org/officeDocument/2006/relationships/hyperlink" Target="https://doi.org/10.1093/jbi/wbaa102" TargetMode="External"/><Relationship Id="rId10" Type="http://schemas.openxmlformats.org/officeDocument/2006/relationships/hyperlink" Target="https://research.aimultiple.com/ai-bias/" TargetMode="External"/><Relationship Id="rId13" Type="http://schemas.openxmlformats.org/officeDocument/2006/relationships/hyperlink" Target="https://www.who.int/news/item/01-02-2024-global-cancer-burden-growing--amidst-mounting-need-for-services#:~:text=In%202022%2C%20there%20were%20an" TargetMode="External"/><Relationship Id="rId12" Type="http://schemas.openxmlformats.org/officeDocument/2006/relationships/hyperlink" Target="https://doi.org/10.46747/cfp.690111" TargetMode="External"/><Relationship Id="rId14" Type="http://schemas.openxmlformats.org/officeDocument/2006/relationships/hyperlink" Target="https://doi.org/10.1016/j.trci.2018.04.003"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s://doi.org/10.1007/s11069-021-05081-1" TargetMode="External"/><Relationship Id="rId4" Type="http://schemas.openxmlformats.org/officeDocument/2006/relationships/hyperlink" Target="https://doi.org/10.1111/cts.12884" TargetMode="External"/><Relationship Id="rId9" Type="http://schemas.openxmlformats.org/officeDocument/2006/relationships/hyperlink" Target="https://www.annualreviews.org/content/journals/10.1146/annurev-pharmtox-010919-023746" TargetMode="External"/><Relationship Id="rId5" Type="http://schemas.openxmlformats.org/officeDocument/2006/relationships/hyperlink" Target="https://www.nature.com/articles/s41416-021-01633-1" TargetMode="External"/><Relationship Id="rId6" Type="http://schemas.openxmlformats.org/officeDocument/2006/relationships/hyperlink" Target="https://doi.org/10.1038/d41586-023-02896-9" TargetMode="External"/><Relationship Id="rId7" Type="http://schemas.openxmlformats.org/officeDocument/2006/relationships/hyperlink" Target="https://www.ncbi.nlm.nih.gov/pmc/articles/PMC10487271/" TargetMode="External"/><Relationship Id="rId8" Type="http://schemas.openxmlformats.org/officeDocument/2006/relationships/hyperlink" Target="https://doi.org/10.1016/j.drudis.2020.10.010" TargetMode="External"/><Relationship Id="rId11" Type="http://schemas.openxmlformats.org/officeDocument/2006/relationships/hyperlink" Target="https://www.un.org/en/global-issues/population" TargetMode="External"/><Relationship Id="rId10" Type="http://schemas.openxmlformats.org/officeDocument/2006/relationships/hyperlink" Target="https://www.linkedin.com/pulse/ai-powered-precision-advancing-diagnostics-medical-imaging-samson" TargetMode="External"/><Relationship Id="rId13" Type="http://schemas.openxmlformats.org/officeDocument/2006/relationships/hyperlink" Target="https://doi.org/10.1093/narcan/zcad017" TargetMode="External"/><Relationship Id="rId12" Type="http://schemas.openxmlformats.org/officeDocument/2006/relationships/hyperlink" Target="https://www.sciencedirect.com/science/article/pii/S187140212030077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hyperlink" Target="https://doi.org/10.1093/jbi/wbaa10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doi.org/10.1093/narcan/zcad017"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23"/>
          <p:cNvSpPr txBox="1"/>
          <p:nvPr>
            <p:ph type="ctrTitle"/>
          </p:nvPr>
        </p:nvSpPr>
        <p:spPr>
          <a:xfrm>
            <a:off x="1637550" y="1523400"/>
            <a:ext cx="58689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4422"/>
              <a:t>Improving AI in the Medical Field:</a:t>
            </a:r>
            <a:endParaRPr b="1" sz="4422"/>
          </a:p>
          <a:p>
            <a:pPr indent="0" lvl="0" marL="0" rtl="0" algn="ctr">
              <a:spcBef>
                <a:spcPts val="0"/>
              </a:spcBef>
              <a:spcAft>
                <a:spcPts val="0"/>
              </a:spcAft>
              <a:buNone/>
            </a:pPr>
            <a:r>
              <a:rPr lang="en" sz="2411"/>
              <a:t>Elevating </a:t>
            </a:r>
            <a:r>
              <a:rPr lang="en" sz="2411"/>
              <a:t>Diagnostics</a:t>
            </a:r>
            <a:r>
              <a:rPr lang="en" sz="2411"/>
              <a:t>, Health Monitoring, &amp; Drug Development</a:t>
            </a:r>
            <a:endParaRPr sz="2411"/>
          </a:p>
        </p:txBody>
      </p:sp>
      <p:sp>
        <p:nvSpPr>
          <p:cNvPr id="843" name="Google Shape;843;p123"/>
          <p:cNvSpPr txBox="1"/>
          <p:nvPr>
            <p:ph idx="1" type="subTitle"/>
          </p:nvPr>
        </p:nvSpPr>
        <p:spPr>
          <a:xfrm>
            <a:off x="2995950" y="3239550"/>
            <a:ext cx="3152100" cy="7014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 sz="1500"/>
              <a:t>Edris Lutfi, </a:t>
            </a:r>
            <a:r>
              <a:rPr lang="en" sz="1500"/>
              <a:t>Ella Chow, Oriana Rueckert, Sydney Piatkowski, Tim Morcombe &amp; Lewis Song</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32"/>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AI in Medical Imaging Diagnostics - Bias</a:t>
            </a:r>
            <a:endParaRPr b="1"/>
          </a:p>
        </p:txBody>
      </p:sp>
      <p:sp>
        <p:nvSpPr>
          <p:cNvPr id="902" name="Google Shape;902;p132"/>
          <p:cNvSpPr txBox="1"/>
          <p:nvPr>
            <p:ph idx="1" type="body"/>
          </p:nvPr>
        </p:nvSpPr>
        <p:spPr>
          <a:xfrm>
            <a:off x="4582350" y="1225263"/>
            <a:ext cx="42603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Patient privacy is of </a:t>
            </a:r>
            <a:r>
              <a:rPr lang="en"/>
              <a:t>utmost</a:t>
            </a:r>
            <a:r>
              <a:rPr lang="en"/>
              <a:t> importance in the healthcare field.</a:t>
            </a:r>
            <a:endParaRPr/>
          </a:p>
          <a:p>
            <a:pPr indent="-342900" lvl="0" marL="457200" rtl="0" algn="l">
              <a:spcBef>
                <a:spcPts val="0"/>
              </a:spcBef>
              <a:spcAft>
                <a:spcPts val="0"/>
              </a:spcAft>
              <a:buSzPts val="1800"/>
              <a:buChar char="●"/>
            </a:pPr>
            <a:r>
              <a:rPr lang="en"/>
              <a:t>Due to the </a:t>
            </a:r>
            <a:r>
              <a:rPr b="1" lang="en"/>
              <a:t>black box</a:t>
            </a:r>
            <a:r>
              <a:rPr lang="en"/>
              <a:t> nature of AI systems, </a:t>
            </a:r>
            <a:r>
              <a:rPr lang="en"/>
              <a:t>confidentiality</a:t>
            </a:r>
            <a:r>
              <a:rPr lang="en"/>
              <a:t> is a major concern.</a:t>
            </a:r>
            <a:endParaRPr/>
          </a:p>
          <a:p>
            <a:pPr indent="-342900" lvl="0" marL="457200" rtl="0" algn="l">
              <a:spcBef>
                <a:spcPts val="0"/>
              </a:spcBef>
              <a:spcAft>
                <a:spcPts val="0"/>
              </a:spcAft>
              <a:buSzPts val="1800"/>
              <a:buChar char="●"/>
            </a:pPr>
            <a:r>
              <a:rPr lang="en"/>
              <a:t>In any AI system, it is also important to </a:t>
            </a:r>
            <a:r>
              <a:rPr b="1" lang="en"/>
              <a:t>limit bias and prejudice</a:t>
            </a:r>
            <a:r>
              <a:rPr lang="en"/>
              <a:t> in the creation and implementation of such systems.</a:t>
            </a:r>
            <a:endParaRPr/>
          </a:p>
        </p:txBody>
      </p:sp>
      <p:pic>
        <p:nvPicPr>
          <p:cNvPr id="903" name="Google Shape;903;p132"/>
          <p:cNvPicPr preferRelativeResize="0"/>
          <p:nvPr/>
        </p:nvPicPr>
        <p:blipFill>
          <a:blip r:embed="rId3">
            <a:alphaModFix/>
          </a:blip>
          <a:stretch>
            <a:fillRect/>
          </a:stretch>
        </p:blipFill>
        <p:spPr>
          <a:xfrm>
            <a:off x="315150" y="1820525"/>
            <a:ext cx="4267200" cy="2163470"/>
          </a:xfrm>
          <a:prstGeom prst="rect">
            <a:avLst/>
          </a:prstGeom>
          <a:noFill/>
          <a:ln>
            <a:noFill/>
          </a:ln>
        </p:spPr>
      </p:pic>
      <p:sp>
        <p:nvSpPr>
          <p:cNvPr id="904" name="Google Shape;904;p132"/>
          <p:cNvSpPr txBox="1"/>
          <p:nvPr>
            <p:ph idx="1" type="body"/>
          </p:nvPr>
        </p:nvSpPr>
        <p:spPr>
          <a:xfrm>
            <a:off x="311700" y="1301463"/>
            <a:ext cx="4267200" cy="763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latin typeface="Open Sans Light"/>
                <a:ea typeface="Open Sans Light"/>
                <a:cs typeface="Open Sans Light"/>
                <a:sym typeface="Open Sans Light"/>
              </a:rPr>
              <a:t>Figure 3.</a:t>
            </a:r>
            <a:endParaRPr sz="1200">
              <a:latin typeface="Open Sans Light"/>
              <a:ea typeface="Open Sans Light"/>
              <a:cs typeface="Open Sans Light"/>
              <a:sym typeface="Open Sans Light"/>
            </a:endParaRPr>
          </a:p>
          <a:p>
            <a:pPr indent="0" lvl="0" marL="0" rtl="0" algn="l">
              <a:lnSpc>
                <a:spcPct val="100000"/>
              </a:lnSpc>
              <a:spcBef>
                <a:spcPts val="0"/>
              </a:spcBef>
              <a:spcAft>
                <a:spcPts val="0"/>
              </a:spcAft>
              <a:buNone/>
            </a:pPr>
            <a:r>
              <a:rPr lang="en" sz="1200">
                <a:latin typeface="Open Sans Light"/>
                <a:ea typeface="Open Sans Light"/>
                <a:cs typeface="Open Sans Light"/>
                <a:sym typeface="Open Sans Light"/>
              </a:rPr>
              <a:t>Bias and discrimination in the design and use of AI systems.</a:t>
            </a:r>
            <a:endParaRPr sz="1200">
              <a:latin typeface="Open Sans Light"/>
              <a:ea typeface="Open Sans Light"/>
              <a:cs typeface="Open Sans Light"/>
              <a:sym typeface="Open Sans Light"/>
            </a:endParaRPr>
          </a:p>
        </p:txBody>
      </p:sp>
      <p:sp>
        <p:nvSpPr>
          <p:cNvPr id="905" name="Google Shape;905;p132"/>
          <p:cNvSpPr txBox="1"/>
          <p:nvPr>
            <p:ph idx="1" type="body"/>
          </p:nvPr>
        </p:nvSpPr>
        <p:spPr>
          <a:xfrm>
            <a:off x="315150" y="3984000"/>
            <a:ext cx="4260300" cy="595200"/>
          </a:xfrm>
          <a:prstGeom prst="rect">
            <a:avLst/>
          </a:prstGeom>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688"/>
              <a:buNone/>
            </a:pPr>
            <a:r>
              <a:rPr lang="en" sz="950">
                <a:latin typeface="Open Sans Light"/>
                <a:ea typeface="Open Sans Light"/>
                <a:cs typeface="Open Sans Light"/>
                <a:sym typeface="Open Sans Light"/>
              </a:rPr>
              <a:t>Note. Image from Dilmegani, C. (2023, September 11). </a:t>
            </a:r>
            <a:r>
              <a:rPr i="1" lang="en" sz="950">
                <a:latin typeface="Open Sans Light"/>
                <a:ea typeface="Open Sans Light"/>
                <a:cs typeface="Open Sans Light"/>
                <a:sym typeface="Open Sans Light"/>
              </a:rPr>
              <a:t>Bias in AI: What it is, </a:t>
            </a:r>
            <a:endParaRPr i="1" sz="950">
              <a:latin typeface="Open Sans Light"/>
              <a:ea typeface="Open Sans Light"/>
              <a:cs typeface="Open Sans Light"/>
              <a:sym typeface="Open Sans Light"/>
            </a:endParaRPr>
          </a:p>
          <a:p>
            <a:pPr indent="-457200" lvl="0" marL="457200" rtl="0" algn="l">
              <a:lnSpc>
                <a:spcPct val="100000"/>
              </a:lnSpc>
              <a:spcBef>
                <a:spcPts val="0"/>
              </a:spcBef>
              <a:spcAft>
                <a:spcPts val="0"/>
              </a:spcAft>
              <a:buSzPts val="688"/>
              <a:buNone/>
            </a:pPr>
            <a:r>
              <a:rPr i="1" lang="en" sz="950">
                <a:latin typeface="Open Sans Light"/>
                <a:ea typeface="Open Sans Light"/>
                <a:cs typeface="Open Sans Light"/>
                <a:sym typeface="Open Sans Light"/>
              </a:rPr>
              <a:t>Types &amp; Examples, How &amp; Tools to fix it</a:t>
            </a:r>
            <a:r>
              <a:rPr lang="en" sz="950">
                <a:latin typeface="Open Sans Light"/>
                <a:ea typeface="Open Sans Light"/>
                <a:cs typeface="Open Sans Light"/>
                <a:sym typeface="Open Sans Light"/>
              </a:rPr>
              <a:t>. AppliedAI. </a:t>
            </a:r>
            <a:endParaRPr sz="950">
              <a:latin typeface="Open Sans Light"/>
              <a:ea typeface="Open Sans Light"/>
              <a:cs typeface="Open Sans Light"/>
              <a:sym typeface="Open Sans Light"/>
            </a:endParaRPr>
          </a:p>
          <a:p>
            <a:pPr indent="-457200" lvl="0" marL="457200" rtl="0" algn="l">
              <a:lnSpc>
                <a:spcPct val="100000"/>
              </a:lnSpc>
              <a:spcBef>
                <a:spcPts val="0"/>
              </a:spcBef>
              <a:spcAft>
                <a:spcPts val="0"/>
              </a:spcAft>
              <a:buSzPts val="688"/>
              <a:buNone/>
            </a:pPr>
            <a:r>
              <a:rPr lang="en" sz="950" u="sng">
                <a:solidFill>
                  <a:schemeClr val="hlink"/>
                </a:solidFill>
                <a:latin typeface="Open Sans Light"/>
                <a:ea typeface="Open Sans Light"/>
                <a:cs typeface="Open Sans Light"/>
                <a:sym typeface="Open Sans Light"/>
                <a:hlinkClick r:id="rId4"/>
              </a:rPr>
              <a:t>https://research.aimultiple.com/ai-bias/</a:t>
            </a:r>
            <a:endParaRPr sz="950">
              <a:latin typeface="Open Sans Light"/>
              <a:ea typeface="Open Sans Light"/>
              <a:cs typeface="Open Sans Light"/>
              <a:sym typeface="Open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33"/>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AI in Precision Medicine</a:t>
            </a:r>
            <a:endParaRPr b="1"/>
          </a:p>
        </p:txBody>
      </p:sp>
      <p:sp>
        <p:nvSpPr>
          <p:cNvPr id="911" name="Google Shape;911;p133"/>
          <p:cNvSpPr txBox="1"/>
          <p:nvPr>
            <p:ph idx="1" type="subTitle"/>
          </p:nvPr>
        </p:nvSpPr>
        <p:spPr>
          <a:xfrm>
            <a:off x="265500" y="2997600"/>
            <a:ext cx="4045200" cy="6600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Advancing personalized care </a:t>
            </a:r>
            <a:endParaRPr/>
          </a:p>
          <a:p>
            <a:pPr indent="0" lvl="0" marL="0" rtl="0" algn="ctr">
              <a:spcBef>
                <a:spcPts val="0"/>
              </a:spcBef>
              <a:spcAft>
                <a:spcPts val="0"/>
              </a:spcAft>
              <a:buNone/>
            </a:pPr>
            <a:r>
              <a:rPr lang="en"/>
              <a:t>and health monitoring!</a:t>
            </a:r>
            <a:endParaRPr/>
          </a:p>
        </p:txBody>
      </p:sp>
      <p:pic>
        <p:nvPicPr>
          <p:cNvPr id="912" name="Google Shape;912;p133"/>
          <p:cNvPicPr preferRelativeResize="0"/>
          <p:nvPr/>
        </p:nvPicPr>
        <p:blipFill>
          <a:blip r:embed="rId3">
            <a:alphaModFix/>
          </a:blip>
          <a:stretch>
            <a:fillRect/>
          </a:stretch>
        </p:blipFill>
        <p:spPr>
          <a:xfrm>
            <a:off x="5176100" y="1347775"/>
            <a:ext cx="3333750" cy="214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34"/>
          <p:cNvSpPr txBox="1"/>
          <p:nvPr>
            <p:ph idx="1" type="body"/>
          </p:nvPr>
        </p:nvSpPr>
        <p:spPr>
          <a:xfrm>
            <a:off x="692700" y="2009000"/>
            <a:ext cx="4260300" cy="2784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AI can </a:t>
            </a:r>
            <a:r>
              <a:rPr b="1" lang="en" sz="1600"/>
              <a:t>identify </a:t>
            </a:r>
            <a:r>
              <a:rPr lang="en" sz="1600"/>
              <a:t>protein configurations, gene expression and DNA transcription sites.</a:t>
            </a:r>
            <a:endParaRPr sz="1600"/>
          </a:p>
          <a:p>
            <a:pPr indent="-330200" lvl="0" marL="457200" rtl="0" algn="l">
              <a:spcBef>
                <a:spcPts val="1000"/>
              </a:spcBef>
              <a:spcAft>
                <a:spcPts val="1000"/>
              </a:spcAft>
              <a:buSzPts val="1600"/>
              <a:buChar char="●"/>
            </a:pPr>
            <a:r>
              <a:rPr lang="en" sz="1600"/>
              <a:t>This is key for identifying </a:t>
            </a:r>
            <a:r>
              <a:rPr b="1" lang="en" sz="1600"/>
              <a:t>disease presentation in the human genome </a:t>
            </a:r>
            <a:r>
              <a:rPr lang="en" sz="1600"/>
              <a:t>(Johnson et al., 2021).</a:t>
            </a:r>
            <a:endParaRPr sz="1600"/>
          </a:p>
        </p:txBody>
      </p:sp>
      <p:sp>
        <p:nvSpPr>
          <p:cNvPr id="918" name="Google Shape;918;p134"/>
          <p:cNvSpPr txBox="1"/>
          <p:nvPr>
            <p:ph type="title"/>
          </p:nvPr>
        </p:nvSpPr>
        <p:spPr>
          <a:xfrm>
            <a:off x="692700" y="11652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Genomic Analysis</a:t>
            </a:r>
            <a:endParaRPr b="1"/>
          </a:p>
        </p:txBody>
      </p:sp>
      <p:pic>
        <p:nvPicPr>
          <p:cNvPr id="919" name="Google Shape;919;p134"/>
          <p:cNvPicPr preferRelativeResize="0"/>
          <p:nvPr/>
        </p:nvPicPr>
        <p:blipFill>
          <a:blip r:embed="rId3">
            <a:alphaModFix/>
          </a:blip>
          <a:stretch>
            <a:fillRect/>
          </a:stretch>
        </p:blipFill>
        <p:spPr>
          <a:xfrm rot="1585456">
            <a:off x="3254995" y="118534"/>
            <a:ext cx="6541905" cy="49064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35"/>
          <p:cNvSpPr txBox="1"/>
          <p:nvPr>
            <p:ph idx="1" type="body"/>
          </p:nvPr>
        </p:nvSpPr>
        <p:spPr>
          <a:xfrm>
            <a:off x="5722850" y="1210625"/>
            <a:ext cx="2041200" cy="43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latin typeface="Open Sans Light"/>
                <a:ea typeface="Open Sans Light"/>
                <a:cs typeface="Open Sans Light"/>
                <a:sym typeface="Open Sans Light"/>
              </a:rPr>
              <a:t>Figure 4. </a:t>
            </a:r>
            <a:endParaRPr sz="800">
              <a:latin typeface="Open Sans Light"/>
              <a:ea typeface="Open Sans Light"/>
              <a:cs typeface="Open Sans Light"/>
              <a:sym typeface="Open Sans Light"/>
            </a:endParaRPr>
          </a:p>
          <a:p>
            <a:pPr indent="0" lvl="0" marL="0" rtl="0" algn="l">
              <a:lnSpc>
                <a:spcPct val="100000"/>
              </a:lnSpc>
              <a:spcBef>
                <a:spcPts val="0"/>
              </a:spcBef>
              <a:spcAft>
                <a:spcPts val="0"/>
              </a:spcAft>
              <a:buNone/>
            </a:pPr>
            <a:r>
              <a:rPr lang="en" sz="800">
                <a:latin typeface="Open Sans Light"/>
                <a:ea typeface="Open Sans Light"/>
                <a:cs typeface="Open Sans Light"/>
                <a:sym typeface="Open Sans Light"/>
              </a:rPr>
              <a:t>Medulloblastoma Diagram</a:t>
            </a:r>
            <a:endParaRPr sz="8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1300"/>
          </a:p>
        </p:txBody>
      </p:sp>
      <p:sp>
        <p:nvSpPr>
          <p:cNvPr id="925" name="Google Shape;925;p1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Medulloblastoma Treatment… Case by Case</a:t>
            </a:r>
            <a:endParaRPr b="1"/>
          </a:p>
        </p:txBody>
      </p:sp>
      <p:sp>
        <p:nvSpPr>
          <p:cNvPr id="926" name="Google Shape;926;p135"/>
          <p:cNvSpPr txBox="1"/>
          <p:nvPr>
            <p:ph idx="1" type="body"/>
          </p:nvPr>
        </p:nvSpPr>
        <p:spPr>
          <a:xfrm>
            <a:off x="311700" y="1225225"/>
            <a:ext cx="4883700" cy="33540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Medulloblastoma: cancerous brain tumour</a:t>
            </a:r>
            <a:endParaRPr/>
          </a:p>
          <a:p>
            <a:pPr indent="-334327" lvl="0" marL="457200" rtl="0" algn="l">
              <a:spcBef>
                <a:spcPts val="1000"/>
              </a:spcBef>
              <a:spcAft>
                <a:spcPts val="0"/>
              </a:spcAft>
              <a:buSzPct val="100000"/>
              <a:buChar char="●"/>
            </a:pPr>
            <a:r>
              <a:rPr lang="en"/>
              <a:t>Typical treatment:</a:t>
            </a:r>
            <a:endParaRPr/>
          </a:p>
          <a:p>
            <a:pPr indent="-310832" lvl="1" marL="914400" rtl="0" algn="l">
              <a:spcBef>
                <a:spcPts val="0"/>
              </a:spcBef>
              <a:spcAft>
                <a:spcPts val="0"/>
              </a:spcAft>
              <a:buSzPct val="100000"/>
              <a:buChar char="○"/>
            </a:pPr>
            <a:r>
              <a:rPr lang="en"/>
              <a:t>Chemotherapy</a:t>
            </a:r>
            <a:endParaRPr/>
          </a:p>
          <a:p>
            <a:pPr indent="-310832" lvl="1" marL="914400" rtl="0" algn="l">
              <a:spcBef>
                <a:spcPts val="0"/>
              </a:spcBef>
              <a:spcAft>
                <a:spcPts val="0"/>
              </a:spcAft>
              <a:buSzPct val="100000"/>
              <a:buChar char="○"/>
            </a:pPr>
            <a:r>
              <a:rPr lang="en"/>
              <a:t>Surgery</a:t>
            </a:r>
            <a:endParaRPr/>
          </a:p>
          <a:p>
            <a:pPr indent="-310832" lvl="1" marL="914400" rtl="0" algn="l">
              <a:spcBef>
                <a:spcPts val="0"/>
              </a:spcBef>
              <a:spcAft>
                <a:spcPts val="0"/>
              </a:spcAft>
              <a:buSzPct val="100000"/>
              <a:buChar char="○"/>
            </a:pPr>
            <a:r>
              <a:rPr lang="en"/>
              <a:t>Brain radiation therapy</a:t>
            </a:r>
            <a:endParaRPr/>
          </a:p>
          <a:p>
            <a:pPr indent="-334327" lvl="0" marL="457200" rtl="0" algn="l">
              <a:spcBef>
                <a:spcPts val="1000"/>
              </a:spcBef>
              <a:spcAft>
                <a:spcPts val="0"/>
              </a:spcAft>
              <a:buSzPct val="100000"/>
              <a:buChar char="●"/>
            </a:pPr>
            <a:r>
              <a:rPr lang="en"/>
              <a:t>But </a:t>
            </a:r>
            <a:r>
              <a:rPr b="1" lang="en"/>
              <a:t>some patients </a:t>
            </a:r>
            <a:r>
              <a:rPr lang="en"/>
              <a:t>(typically children) with certain genomes </a:t>
            </a:r>
            <a:r>
              <a:rPr b="1" lang="en"/>
              <a:t>only require chemotherapy.</a:t>
            </a:r>
            <a:r>
              <a:rPr lang="en"/>
              <a:t> </a:t>
            </a:r>
            <a:endParaRPr/>
          </a:p>
          <a:p>
            <a:pPr indent="-334327" lvl="0" marL="457200" rtl="0" algn="l">
              <a:spcBef>
                <a:spcPts val="1000"/>
              </a:spcBef>
              <a:spcAft>
                <a:spcPts val="1200"/>
              </a:spcAft>
              <a:buSzPct val="100000"/>
              <a:buChar char="●"/>
            </a:pPr>
            <a:r>
              <a:rPr lang="en"/>
              <a:t>AI can quickly assist in genome profiling and prevent excessive treatments (Johnson et al., 2021).</a:t>
            </a:r>
            <a:endParaRPr/>
          </a:p>
        </p:txBody>
      </p:sp>
      <p:pic>
        <p:nvPicPr>
          <p:cNvPr id="927" name="Google Shape;927;p135"/>
          <p:cNvPicPr preferRelativeResize="0"/>
          <p:nvPr/>
        </p:nvPicPr>
        <p:blipFill>
          <a:blip r:embed="rId3">
            <a:alphaModFix/>
          </a:blip>
          <a:stretch>
            <a:fillRect/>
          </a:stretch>
        </p:blipFill>
        <p:spPr>
          <a:xfrm>
            <a:off x="5781750" y="1572125"/>
            <a:ext cx="2562975" cy="2562950"/>
          </a:xfrm>
          <a:prstGeom prst="rect">
            <a:avLst/>
          </a:prstGeom>
          <a:noFill/>
          <a:ln>
            <a:noFill/>
          </a:ln>
        </p:spPr>
      </p:pic>
      <p:sp>
        <p:nvSpPr>
          <p:cNvPr id="928" name="Google Shape;928;p135"/>
          <p:cNvSpPr txBox="1"/>
          <p:nvPr>
            <p:ph idx="1" type="body"/>
          </p:nvPr>
        </p:nvSpPr>
        <p:spPr>
          <a:xfrm>
            <a:off x="5781750" y="4189125"/>
            <a:ext cx="2562900" cy="4803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en" sz="1100">
                <a:latin typeface="Open Sans Light"/>
                <a:ea typeface="Open Sans Light"/>
                <a:cs typeface="Open Sans Light"/>
                <a:sym typeface="Open Sans Light"/>
              </a:rPr>
              <a:t>Note. Image from St. Jude Children’s Research Hospital. (n.d.) </a:t>
            </a:r>
            <a:r>
              <a:rPr i="1" lang="en" sz="1100">
                <a:latin typeface="Open Sans Light"/>
                <a:ea typeface="Open Sans Light"/>
                <a:cs typeface="Open Sans Light"/>
                <a:sym typeface="Open Sans Light"/>
              </a:rPr>
              <a:t>Medulloblastoma in children and teens.</a:t>
            </a:r>
            <a:r>
              <a:rPr lang="en" sz="1100">
                <a:latin typeface="Open Sans Light"/>
                <a:ea typeface="Open Sans Light"/>
                <a:cs typeface="Open Sans Light"/>
                <a:sym typeface="Open Sans Light"/>
              </a:rPr>
              <a:t> </a:t>
            </a:r>
            <a:r>
              <a:rPr lang="en" sz="1100" u="sng">
                <a:solidFill>
                  <a:schemeClr val="hlink"/>
                </a:solidFill>
                <a:latin typeface="Open Sans Light"/>
                <a:ea typeface="Open Sans Light"/>
                <a:cs typeface="Open Sans Light"/>
                <a:sym typeface="Open Sans Light"/>
                <a:hlinkClick r:id="rId4"/>
              </a:rPr>
              <a:t>https://together.stjude.org/en-us/about-pediatric-cancer/types/brain-spinal-tumors/medulloblastoma.html</a:t>
            </a:r>
            <a:r>
              <a:rPr lang="en" sz="1100">
                <a:latin typeface="Open Sans Light"/>
                <a:ea typeface="Open Sans Light"/>
                <a:cs typeface="Open Sans Light"/>
                <a:sym typeface="Open Sans Light"/>
              </a:rPr>
              <a:t> </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36"/>
          <p:cNvSpPr txBox="1"/>
          <p:nvPr>
            <p:ph idx="1" type="body"/>
          </p:nvPr>
        </p:nvSpPr>
        <p:spPr>
          <a:xfrm>
            <a:off x="311700" y="1225225"/>
            <a:ext cx="4450800" cy="3632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EmPowerYu: AI platform that detects actions and assess behaviours</a:t>
            </a:r>
            <a:endParaRPr/>
          </a:p>
          <a:p>
            <a:pPr indent="-342900" lvl="0" marL="457200" rtl="0" algn="l">
              <a:spcBef>
                <a:spcPts val="1000"/>
              </a:spcBef>
              <a:spcAft>
                <a:spcPts val="0"/>
              </a:spcAft>
              <a:buSzPts val="1800"/>
              <a:buChar char="●"/>
            </a:pPr>
            <a:r>
              <a:rPr b="1" lang="en"/>
              <a:t>Tracking behaviour </a:t>
            </a:r>
            <a:r>
              <a:rPr lang="en"/>
              <a:t>→ helps </a:t>
            </a:r>
            <a:r>
              <a:rPr b="1" lang="en"/>
              <a:t>measure </a:t>
            </a:r>
            <a:r>
              <a:rPr lang="en"/>
              <a:t>signs of </a:t>
            </a:r>
            <a:r>
              <a:rPr b="1" lang="en"/>
              <a:t>cognitive decline </a:t>
            </a:r>
            <a:r>
              <a:rPr lang="en"/>
              <a:t>(neurodegenerative disorders).</a:t>
            </a:r>
            <a:endParaRPr/>
          </a:p>
          <a:p>
            <a:pPr indent="-342900" lvl="0" marL="457200" rtl="0" algn="l">
              <a:spcBef>
                <a:spcPts val="1000"/>
              </a:spcBef>
              <a:spcAft>
                <a:spcPts val="0"/>
              </a:spcAft>
              <a:buSzPts val="1800"/>
              <a:buChar char="●"/>
            </a:pPr>
            <a:r>
              <a:rPr lang="en"/>
              <a:t>More software: </a:t>
            </a:r>
            <a:endParaRPr/>
          </a:p>
          <a:p>
            <a:pPr indent="-317500" lvl="1" marL="914400" rtl="0" algn="l">
              <a:spcBef>
                <a:spcPts val="0"/>
              </a:spcBef>
              <a:spcAft>
                <a:spcPts val="0"/>
              </a:spcAft>
              <a:buSzPts val="1400"/>
              <a:buChar char="○"/>
            </a:pPr>
            <a:r>
              <a:rPr lang="en"/>
              <a:t>Analyzes semantic coherence in speech → marker for cognitive disorders (e.g. Parkinson’s, etc…)</a:t>
            </a:r>
            <a:endParaRPr/>
          </a:p>
          <a:p>
            <a:pPr indent="-317500" lvl="1" marL="914400" rtl="0" algn="l">
              <a:spcBef>
                <a:spcPts val="0"/>
              </a:spcBef>
              <a:spcAft>
                <a:spcPts val="0"/>
              </a:spcAft>
              <a:buSzPts val="1400"/>
              <a:buChar char="○"/>
            </a:pPr>
            <a:r>
              <a:rPr b="1" lang="en"/>
              <a:t>75% accuracy!</a:t>
            </a:r>
            <a:endParaRPr b="1"/>
          </a:p>
          <a:p>
            <a:pPr indent="-317500" lvl="1" marL="914400" rtl="0" algn="l">
              <a:spcBef>
                <a:spcPts val="0"/>
              </a:spcBef>
              <a:spcAft>
                <a:spcPts val="0"/>
              </a:spcAft>
              <a:buSzPts val="1400"/>
              <a:buChar char="○"/>
            </a:pPr>
            <a:r>
              <a:rPr lang="en"/>
              <a:t>(Gold et al., 2018)</a:t>
            </a:r>
            <a:endParaRPr/>
          </a:p>
        </p:txBody>
      </p:sp>
      <p:sp>
        <p:nvSpPr>
          <p:cNvPr id="934" name="Google Shape;934;p1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AI Sensors and Remote Monitoring</a:t>
            </a:r>
            <a:endParaRPr b="1"/>
          </a:p>
        </p:txBody>
      </p:sp>
      <p:pic>
        <p:nvPicPr>
          <p:cNvPr id="935" name="Google Shape;935;p136"/>
          <p:cNvPicPr preferRelativeResize="0"/>
          <p:nvPr/>
        </p:nvPicPr>
        <p:blipFill>
          <a:blip r:embed="rId3">
            <a:alphaModFix/>
          </a:blip>
          <a:stretch>
            <a:fillRect/>
          </a:stretch>
        </p:blipFill>
        <p:spPr>
          <a:xfrm>
            <a:off x="4888950" y="1770625"/>
            <a:ext cx="3943350" cy="2541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Ethical Concerns…</a:t>
            </a:r>
            <a:endParaRPr b="1"/>
          </a:p>
        </p:txBody>
      </p:sp>
      <p:sp>
        <p:nvSpPr>
          <p:cNvPr id="941" name="Google Shape;941;p137"/>
          <p:cNvSpPr txBox="1"/>
          <p:nvPr>
            <p:ph idx="1" type="body"/>
          </p:nvPr>
        </p:nvSpPr>
        <p:spPr>
          <a:xfrm>
            <a:off x="311700" y="1225225"/>
            <a:ext cx="47937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Bias </a:t>
            </a:r>
            <a:r>
              <a:rPr lang="en"/>
              <a:t>in health data sets</a:t>
            </a:r>
            <a:endParaRPr/>
          </a:p>
          <a:p>
            <a:pPr indent="-317500" lvl="1" marL="914400" rtl="0" algn="l">
              <a:spcBef>
                <a:spcPts val="0"/>
              </a:spcBef>
              <a:spcAft>
                <a:spcPts val="0"/>
              </a:spcAft>
              <a:buSzPts val="1400"/>
              <a:buChar char="○"/>
            </a:pPr>
            <a:r>
              <a:rPr lang="en"/>
              <a:t>Lack of diversity</a:t>
            </a:r>
            <a:endParaRPr/>
          </a:p>
          <a:p>
            <a:pPr indent="-342900" lvl="0" marL="457200" rtl="0" algn="l">
              <a:spcBef>
                <a:spcPts val="1000"/>
              </a:spcBef>
              <a:spcAft>
                <a:spcPts val="0"/>
              </a:spcAft>
              <a:buSzPts val="1800"/>
              <a:buChar char="●"/>
            </a:pPr>
            <a:r>
              <a:rPr b="1" lang="en"/>
              <a:t>Global efficacy</a:t>
            </a:r>
            <a:endParaRPr b="1"/>
          </a:p>
          <a:p>
            <a:pPr indent="-317500" lvl="1" marL="914400" rtl="0" algn="l">
              <a:spcBef>
                <a:spcPts val="0"/>
              </a:spcBef>
              <a:spcAft>
                <a:spcPts val="0"/>
              </a:spcAft>
              <a:buSzPts val="1400"/>
              <a:buChar char="○"/>
            </a:pPr>
            <a:r>
              <a:rPr lang="en"/>
              <a:t>Thailand clinics cannot provide high-quality data (images, etc…) required for accurate AI predictions</a:t>
            </a:r>
            <a:endParaRPr/>
          </a:p>
          <a:p>
            <a:pPr indent="-317500" lvl="1" marL="914400" rtl="0" algn="l">
              <a:spcBef>
                <a:spcPts val="0"/>
              </a:spcBef>
              <a:spcAft>
                <a:spcPts val="0"/>
              </a:spcAft>
              <a:buSzPts val="1400"/>
              <a:buChar char="○"/>
            </a:pPr>
            <a:r>
              <a:rPr lang="en"/>
              <a:t>Slow internet = reduced processing speeds → longer wait times</a:t>
            </a:r>
            <a:endParaRPr/>
          </a:p>
          <a:p>
            <a:pPr indent="-317500" lvl="1" marL="914400" rtl="0" algn="l">
              <a:spcBef>
                <a:spcPts val="0"/>
              </a:spcBef>
              <a:spcAft>
                <a:spcPts val="0"/>
              </a:spcAft>
              <a:buSzPts val="1400"/>
              <a:buChar char="○"/>
            </a:pPr>
            <a:r>
              <a:rPr lang="en"/>
              <a:t>(Beede et al., 2020)</a:t>
            </a:r>
            <a:endParaRPr/>
          </a:p>
        </p:txBody>
      </p:sp>
      <p:pic>
        <p:nvPicPr>
          <p:cNvPr id="942" name="Google Shape;942;p137"/>
          <p:cNvPicPr preferRelativeResize="0"/>
          <p:nvPr/>
        </p:nvPicPr>
        <p:blipFill>
          <a:blip r:embed="rId3">
            <a:alphaModFix/>
          </a:blip>
          <a:stretch>
            <a:fillRect/>
          </a:stretch>
        </p:blipFill>
        <p:spPr>
          <a:xfrm>
            <a:off x="5238750" y="428625"/>
            <a:ext cx="2143125" cy="2143125"/>
          </a:xfrm>
          <a:prstGeom prst="rect">
            <a:avLst/>
          </a:prstGeom>
          <a:noFill/>
          <a:ln>
            <a:noFill/>
          </a:ln>
        </p:spPr>
      </p:pic>
      <p:pic>
        <p:nvPicPr>
          <p:cNvPr id="943" name="Google Shape;943;p137"/>
          <p:cNvPicPr preferRelativeResize="0"/>
          <p:nvPr/>
        </p:nvPicPr>
        <p:blipFill>
          <a:blip r:embed="rId4">
            <a:alphaModFix/>
          </a:blip>
          <a:stretch>
            <a:fillRect/>
          </a:stretch>
        </p:blipFill>
        <p:spPr>
          <a:xfrm>
            <a:off x="6565350" y="2571750"/>
            <a:ext cx="2266950" cy="226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38"/>
          <p:cNvSpPr txBox="1"/>
          <p:nvPr>
            <p:ph type="title"/>
          </p:nvPr>
        </p:nvSpPr>
        <p:spPr>
          <a:xfrm>
            <a:off x="265500" y="12340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AI in Pharmaceutical Development</a:t>
            </a:r>
            <a:endParaRPr b="1"/>
          </a:p>
        </p:txBody>
      </p:sp>
      <p:sp>
        <p:nvSpPr>
          <p:cNvPr id="949" name="Google Shape;949;p138"/>
          <p:cNvSpPr txBox="1"/>
          <p:nvPr>
            <p:ph idx="1" type="subTitle"/>
          </p:nvPr>
        </p:nvSpPr>
        <p:spPr>
          <a:xfrm>
            <a:off x="265500" y="3073801"/>
            <a:ext cx="4045200" cy="157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Designer drugs</a:t>
            </a:r>
            <a:endParaRPr/>
          </a:p>
        </p:txBody>
      </p:sp>
      <p:pic>
        <p:nvPicPr>
          <p:cNvPr id="950" name="Google Shape;950;p138"/>
          <p:cNvPicPr preferRelativeResize="0"/>
          <p:nvPr/>
        </p:nvPicPr>
        <p:blipFill>
          <a:blip r:embed="rId3">
            <a:alphaModFix/>
          </a:blip>
          <a:stretch>
            <a:fillRect/>
          </a:stretch>
        </p:blipFill>
        <p:spPr>
          <a:xfrm>
            <a:off x="5210050" y="552450"/>
            <a:ext cx="3455450" cy="4038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AlphaFold</a:t>
            </a:r>
            <a:endParaRPr b="1"/>
          </a:p>
        </p:txBody>
      </p:sp>
      <p:sp>
        <p:nvSpPr>
          <p:cNvPr id="956" name="Google Shape;956;p139"/>
          <p:cNvSpPr txBox="1"/>
          <p:nvPr>
            <p:ph idx="1" type="body"/>
          </p:nvPr>
        </p:nvSpPr>
        <p:spPr>
          <a:xfrm>
            <a:off x="311700" y="1225225"/>
            <a:ext cx="4984200" cy="33540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
              <a:t>Deep-learning neural network</a:t>
            </a:r>
            <a:endParaRPr/>
          </a:p>
          <a:p>
            <a:pPr indent="-342900" lvl="0" marL="457200" rtl="0" algn="l">
              <a:spcBef>
                <a:spcPts val="1200"/>
              </a:spcBef>
              <a:spcAft>
                <a:spcPts val="0"/>
              </a:spcAft>
              <a:buSzPts val="1800"/>
              <a:buChar char="●"/>
            </a:pPr>
            <a:r>
              <a:rPr lang="en"/>
              <a:t>Can predict 3D protein shapes from its amino acid sequence </a:t>
            </a:r>
            <a:r>
              <a:rPr lang="en"/>
              <a:t>(Callaway, 2022).</a:t>
            </a:r>
            <a:endParaRPr/>
          </a:p>
          <a:p>
            <a:pPr indent="-317500" lvl="1" marL="914400" rtl="0" algn="l">
              <a:spcBef>
                <a:spcPts val="0"/>
              </a:spcBef>
              <a:spcAft>
                <a:spcPts val="0"/>
              </a:spcAft>
              <a:buSzPts val="1400"/>
              <a:buChar char="○"/>
            </a:pPr>
            <a:r>
              <a:rPr lang="en"/>
              <a:t>Matches inputs with related sequences discovered in training databases.</a:t>
            </a:r>
            <a:endParaRPr/>
          </a:p>
          <a:p>
            <a:pPr indent="-342900" lvl="0" marL="457200" rtl="0" algn="l">
              <a:spcBef>
                <a:spcPts val="1000"/>
              </a:spcBef>
              <a:spcAft>
                <a:spcPts val="1200"/>
              </a:spcAft>
              <a:buSzPts val="1800"/>
              <a:buChar char="●"/>
            </a:pPr>
            <a:r>
              <a:rPr lang="en"/>
              <a:t>As of 2021: can predict structures for </a:t>
            </a:r>
            <a:r>
              <a:rPr b="1" lang="en"/>
              <a:t>330 000 proteins</a:t>
            </a:r>
            <a:r>
              <a:rPr lang="en"/>
              <a:t> → projected to predict </a:t>
            </a:r>
            <a:r>
              <a:rPr b="1" lang="en"/>
              <a:t>130 million </a:t>
            </a:r>
            <a:r>
              <a:rPr lang="en"/>
              <a:t>structures </a:t>
            </a:r>
            <a:r>
              <a:rPr lang="en"/>
              <a:t>(Chun, 2023).</a:t>
            </a:r>
            <a:endParaRPr/>
          </a:p>
        </p:txBody>
      </p:sp>
      <p:pic>
        <p:nvPicPr>
          <p:cNvPr id="957" name="Google Shape;957;p139"/>
          <p:cNvPicPr preferRelativeResize="0"/>
          <p:nvPr/>
        </p:nvPicPr>
        <p:blipFill>
          <a:blip r:embed="rId3">
            <a:alphaModFix/>
          </a:blip>
          <a:stretch>
            <a:fillRect/>
          </a:stretch>
        </p:blipFill>
        <p:spPr>
          <a:xfrm>
            <a:off x="5494250" y="1147225"/>
            <a:ext cx="2835600" cy="2986624"/>
          </a:xfrm>
          <a:prstGeom prst="rect">
            <a:avLst/>
          </a:prstGeom>
          <a:noFill/>
          <a:ln>
            <a:noFill/>
          </a:ln>
        </p:spPr>
      </p:pic>
      <p:sp>
        <p:nvSpPr>
          <p:cNvPr id="958" name="Google Shape;958;p139"/>
          <p:cNvSpPr txBox="1"/>
          <p:nvPr>
            <p:ph idx="1" type="body"/>
          </p:nvPr>
        </p:nvSpPr>
        <p:spPr>
          <a:xfrm>
            <a:off x="5494250" y="785725"/>
            <a:ext cx="3402000" cy="43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latin typeface="Open Sans Light"/>
                <a:ea typeface="Open Sans Light"/>
                <a:cs typeface="Open Sans Light"/>
                <a:sym typeface="Open Sans Light"/>
              </a:rPr>
              <a:t>Figure 5. </a:t>
            </a:r>
            <a:endParaRPr sz="800">
              <a:latin typeface="Open Sans Light"/>
              <a:ea typeface="Open Sans Light"/>
              <a:cs typeface="Open Sans Light"/>
              <a:sym typeface="Open Sans Light"/>
            </a:endParaRPr>
          </a:p>
          <a:p>
            <a:pPr indent="0" lvl="0" marL="0" rtl="0" algn="l">
              <a:lnSpc>
                <a:spcPct val="100000"/>
              </a:lnSpc>
              <a:spcBef>
                <a:spcPts val="0"/>
              </a:spcBef>
              <a:spcAft>
                <a:spcPts val="0"/>
              </a:spcAft>
              <a:buNone/>
            </a:pPr>
            <a:r>
              <a:rPr lang="en" sz="800">
                <a:latin typeface="Open Sans Light"/>
                <a:ea typeface="Open Sans Light"/>
                <a:cs typeface="Open Sans Light"/>
                <a:sym typeface="Open Sans Light"/>
              </a:rPr>
              <a:t>Protein structures predicted by AlphaFold &amp; associated </a:t>
            </a:r>
            <a:r>
              <a:rPr lang="en" sz="800">
                <a:latin typeface="Open Sans Light"/>
                <a:ea typeface="Open Sans Light"/>
                <a:cs typeface="Open Sans Light"/>
                <a:sym typeface="Open Sans Light"/>
              </a:rPr>
              <a:t>accuracies</a:t>
            </a:r>
            <a:endParaRPr sz="8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1300"/>
          </a:p>
        </p:txBody>
      </p:sp>
      <p:sp>
        <p:nvSpPr>
          <p:cNvPr id="959" name="Google Shape;959;p139"/>
          <p:cNvSpPr txBox="1"/>
          <p:nvPr>
            <p:ph idx="1" type="body"/>
          </p:nvPr>
        </p:nvSpPr>
        <p:spPr>
          <a:xfrm>
            <a:off x="5494250" y="4120225"/>
            <a:ext cx="3184500" cy="480300"/>
          </a:xfrm>
          <a:prstGeom prst="rect">
            <a:avLst/>
          </a:prstGeom>
        </p:spPr>
        <p:txBody>
          <a:bodyPr anchorCtr="0" anchor="t" bIns="91425" lIns="91425" spcFirstLastPara="1" rIns="91425" wrap="square" tIns="91425">
            <a:normAutofit fontScale="62500" lnSpcReduction="20000"/>
          </a:bodyPr>
          <a:lstStyle/>
          <a:p>
            <a:pPr indent="0" lvl="0" marL="0" rtl="0" algn="l">
              <a:lnSpc>
                <a:spcPct val="100000"/>
              </a:lnSpc>
              <a:spcBef>
                <a:spcPts val="0"/>
              </a:spcBef>
              <a:spcAft>
                <a:spcPts val="0"/>
              </a:spcAft>
              <a:buNone/>
            </a:pPr>
            <a:r>
              <a:rPr i="1" lang="en" sz="1100">
                <a:latin typeface="Open Sans Light"/>
                <a:ea typeface="Open Sans Light"/>
                <a:cs typeface="Open Sans Light"/>
                <a:sym typeface="Open Sans Light"/>
              </a:rPr>
              <a:t>Note.</a:t>
            </a:r>
            <a:r>
              <a:rPr lang="en" sz="1100">
                <a:latin typeface="Open Sans Light"/>
                <a:ea typeface="Open Sans Light"/>
                <a:cs typeface="Open Sans Light"/>
                <a:sym typeface="Open Sans Light"/>
              </a:rPr>
              <a:t> Image from Callaway, E. (2022). What’s next for AlphaFold and the AI protein-folding revolution. </a:t>
            </a:r>
            <a:r>
              <a:rPr i="1" lang="en" sz="1100">
                <a:latin typeface="Open Sans Light"/>
                <a:ea typeface="Open Sans Light"/>
                <a:cs typeface="Open Sans Light"/>
                <a:sym typeface="Open Sans Light"/>
              </a:rPr>
              <a:t>Nature, 604</a:t>
            </a:r>
            <a:r>
              <a:rPr lang="en" sz="1100">
                <a:latin typeface="Open Sans Light"/>
                <a:ea typeface="Open Sans Light"/>
                <a:cs typeface="Open Sans Light"/>
                <a:sym typeface="Open Sans Light"/>
              </a:rPr>
              <a:t>, 234-238. https://doi.org/10.1038/d41586-022-00997-5</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More Developments</a:t>
            </a:r>
            <a:endParaRPr b="1"/>
          </a:p>
        </p:txBody>
      </p:sp>
      <p:sp>
        <p:nvSpPr>
          <p:cNvPr id="965" name="Google Shape;965;p140"/>
          <p:cNvSpPr txBox="1"/>
          <p:nvPr>
            <p:ph idx="1" type="body"/>
          </p:nvPr>
        </p:nvSpPr>
        <p:spPr>
          <a:xfrm>
            <a:off x="311700" y="1225225"/>
            <a:ext cx="5974800" cy="33540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
              <a:t>AI can now </a:t>
            </a:r>
            <a:r>
              <a:rPr b="1" lang="en"/>
              <a:t>hallucinate structure </a:t>
            </a:r>
            <a:r>
              <a:rPr lang="en"/>
              <a:t>predictions with </a:t>
            </a:r>
            <a:r>
              <a:rPr b="1" lang="en"/>
              <a:t>optimized </a:t>
            </a:r>
            <a:r>
              <a:rPr lang="en"/>
              <a:t>structure </a:t>
            </a:r>
            <a:r>
              <a:rPr b="1" lang="en"/>
              <a:t>design </a:t>
            </a:r>
            <a:r>
              <a:rPr lang="en"/>
              <a:t>required for vaccines and drugs (Callaway, 2022).</a:t>
            </a:r>
            <a:endParaRPr/>
          </a:p>
          <a:p>
            <a:pPr indent="-342900" lvl="0" marL="457200" rtl="0" algn="l">
              <a:spcBef>
                <a:spcPts val="1200"/>
              </a:spcBef>
              <a:spcAft>
                <a:spcPts val="0"/>
              </a:spcAft>
              <a:buSzPts val="1800"/>
              <a:buChar char="●"/>
            </a:pPr>
            <a:r>
              <a:rPr lang="en"/>
              <a:t>Speeds up time </a:t>
            </a:r>
            <a:r>
              <a:rPr lang="en"/>
              <a:t>consuming</a:t>
            </a:r>
            <a:r>
              <a:rPr lang="en"/>
              <a:t> fabrication processes from </a:t>
            </a:r>
            <a:r>
              <a:rPr b="1" lang="en"/>
              <a:t>months → seconds</a:t>
            </a:r>
            <a:endParaRPr b="1"/>
          </a:p>
          <a:p>
            <a:pPr indent="-342900" lvl="0" marL="457200" rtl="0" algn="l">
              <a:spcBef>
                <a:spcPts val="1000"/>
              </a:spcBef>
              <a:spcAft>
                <a:spcPts val="0"/>
              </a:spcAft>
              <a:buSzPts val="1800"/>
              <a:buChar char="●"/>
            </a:pPr>
            <a:r>
              <a:rPr lang="en"/>
              <a:t>Increases speed and viability of early-stage vaccine development</a:t>
            </a:r>
            <a:endParaRPr/>
          </a:p>
          <a:p>
            <a:pPr indent="-317500" lvl="1" marL="914400" rtl="0" algn="l">
              <a:spcBef>
                <a:spcPts val="0"/>
              </a:spcBef>
              <a:spcAft>
                <a:spcPts val="0"/>
              </a:spcAft>
              <a:buSzPts val="1400"/>
              <a:buChar char="○"/>
            </a:pPr>
            <a:r>
              <a:rPr lang="en"/>
              <a:t>Low cost</a:t>
            </a:r>
            <a:endParaRPr/>
          </a:p>
          <a:p>
            <a:pPr indent="-317500" lvl="1" marL="914400" rtl="0" algn="l">
              <a:spcBef>
                <a:spcPts val="0"/>
              </a:spcBef>
              <a:spcAft>
                <a:spcPts val="0"/>
              </a:spcAft>
              <a:buSzPts val="1400"/>
              <a:buChar char="○"/>
            </a:pPr>
            <a:r>
              <a:rPr lang="en"/>
              <a:t>Lower computing power required than before</a:t>
            </a:r>
            <a:endParaRPr/>
          </a:p>
        </p:txBody>
      </p:sp>
      <p:pic>
        <p:nvPicPr>
          <p:cNvPr id="966" name="Google Shape;966;p140"/>
          <p:cNvPicPr preferRelativeResize="0"/>
          <p:nvPr/>
        </p:nvPicPr>
        <p:blipFill>
          <a:blip r:embed="rId3">
            <a:alphaModFix/>
          </a:blip>
          <a:stretch>
            <a:fillRect/>
          </a:stretch>
        </p:blipFill>
        <p:spPr>
          <a:xfrm>
            <a:off x="5829300" y="1599925"/>
            <a:ext cx="3124200" cy="3124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Drug Screening</a:t>
            </a:r>
            <a:endParaRPr b="1"/>
          </a:p>
        </p:txBody>
      </p:sp>
      <p:sp>
        <p:nvSpPr>
          <p:cNvPr id="972" name="Google Shape;972;p141"/>
          <p:cNvSpPr txBox="1"/>
          <p:nvPr>
            <p:ph idx="1" type="body"/>
          </p:nvPr>
        </p:nvSpPr>
        <p:spPr>
          <a:xfrm>
            <a:off x="311700" y="1225225"/>
            <a:ext cx="51939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Deep-learning algorithms can analyze drugs and predict:</a:t>
            </a:r>
            <a:endParaRPr/>
          </a:p>
          <a:p>
            <a:pPr indent="-317500" lvl="1" marL="914400" rtl="0" algn="l">
              <a:spcBef>
                <a:spcPts val="0"/>
              </a:spcBef>
              <a:spcAft>
                <a:spcPts val="0"/>
              </a:spcAft>
              <a:buSzPts val="1400"/>
              <a:buChar char="○"/>
            </a:pPr>
            <a:r>
              <a:rPr lang="en"/>
              <a:t>Toxicity;</a:t>
            </a:r>
            <a:endParaRPr/>
          </a:p>
          <a:p>
            <a:pPr indent="-317500" lvl="1" marL="914400" rtl="0" algn="l">
              <a:spcBef>
                <a:spcPts val="0"/>
              </a:spcBef>
              <a:spcAft>
                <a:spcPts val="0"/>
              </a:spcAft>
              <a:buSzPts val="1400"/>
              <a:buChar char="○"/>
            </a:pPr>
            <a:r>
              <a:rPr lang="en"/>
              <a:t>Bioactivity;</a:t>
            </a:r>
            <a:endParaRPr/>
          </a:p>
          <a:p>
            <a:pPr indent="-317500" lvl="1" marL="914400" rtl="0" algn="l">
              <a:spcBef>
                <a:spcPts val="0"/>
              </a:spcBef>
              <a:spcAft>
                <a:spcPts val="0"/>
              </a:spcAft>
              <a:buSzPts val="1400"/>
              <a:buChar char="○"/>
            </a:pPr>
            <a:r>
              <a:rPr lang="en"/>
              <a:t>Interactions with other molecules; and</a:t>
            </a:r>
            <a:endParaRPr/>
          </a:p>
          <a:p>
            <a:pPr indent="-317500" lvl="1" marL="914400" rtl="0" algn="l">
              <a:spcBef>
                <a:spcPts val="0"/>
              </a:spcBef>
              <a:spcAft>
                <a:spcPts val="0"/>
              </a:spcAft>
              <a:buSzPts val="1400"/>
              <a:buChar char="○"/>
            </a:pPr>
            <a:r>
              <a:rPr lang="en"/>
              <a:t>Other </a:t>
            </a:r>
            <a:r>
              <a:rPr lang="en"/>
              <a:t>physicochemical</a:t>
            </a:r>
            <a:r>
              <a:rPr lang="en"/>
              <a:t> properties (Paul, 2021).</a:t>
            </a:r>
            <a:endParaRPr/>
          </a:p>
          <a:p>
            <a:pPr indent="-342900" lvl="0" marL="457200" rtl="0" algn="l">
              <a:spcBef>
                <a:spcPts val="1000"/>
              </a:spcBef>
              <a:spcAft>
                <a:spcPts val="0"/>
              </a:spcAft>
              <a:buSzPts val="1800"/>
              <a:buChar char="●"/>
            </a:pPr>
            <a:r>
              <a:rPr lang="en"/>
              <a:t>Analyze and </a:t>
            </a:r>
            <a:r>
              <a:rPr b="1" lang="en"/>
              <a:t>forecast</a:t>
            </a:r>
            <a:r>
              <a:rPr b="1" lang="en"/>
              <a:t> drug effectiveness </a:t>
            </a:r>
            <a:r>
              <a:rPr lang="en"/>
              <a:t>by comparing inputs from databases.</a:t>
            </a:r>
            <a:endParaRPr/>
          </a:p>
          <a:p>
            <a:pPr indent="-342900" lvl="0" marL="457200" rtl="0" algn="l">
              <a:spcBef>
                <a:spcPts val="1000"/>
              </a:spcBef>
              <a:spcAft>
                <a:spcPts val="1200"/>
              </a:spcAft>
              <a:buSzPts val="1800"/>
              <a:buChar char="●"/>
            </a:pPr>
            <a:r>
              <a:rPr lang="en"/>
              <a:t>Quick </a:t>
            </a:r>
            <a:r>
              <a:rPr lang="en"/>
              <a:t>analysis</a:t>
            </a:r>
            <a:r>
              <a:rPr lang="en"/>
              <a:t> helps </a:t>
            </a:r>
            <a:r>
              <a:rPr b="1" lang="en"/>
              <a:t>launch </a:t>
            </a:r>
            <a:r>
              <a:rPr lang="en"/>
              <a:t>researchers into </a:t>
            </a:r>
            <a:r>
              <a:rPr b="1" lang="en"/>
              <a:t>further trials and experimentation.</a:t>
            </a:r>
            <a:endParaRPr b="1"/>
          </a:p>
        </p:txBody>
      </p:sp>
      <p:pic>
        <p:nvPicPr>
          <p:cNvPr id="973" name="Google Shape;973;p141"/>
          <p:cNvPicPr preferRelativeResize="0"/>
          <p:nvPr/>
        </p:nvPicPr>
        <p:blipFill>
          <a:blip r:embed="rId3">
            <a:alphaModFix/>
          </a:blip>
          <a:stretch>
            <a:fillRect/>
          </a:stretch>
        </p:blipFill>
        <p:spPr>
          <a:xfrm>
            <a:off x="5715150" y="493651"/>
            <a:ext cx="3117150" cy="41562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24"/>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Introduction</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Pros and Cons…</a:t>
            </a:r>
            <a:endParaRPr b="1"/>
          </a:p>
        </p:txBody>
      </p:sp>
      <p:sp>
        <p:nvSpPr>
          <p:cNvPr id="979" name="Google Shape;979;p142"/>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 sz="1800"/>
              <a:t>Increased speed in drug development and testing processes</a:t>
            </a:r>
            <a:endParaRPr sz="1800"/>
          </a:p>
          <a:p>
            <a:pPr indent="-342900" lvl="0" marL="457200" rtl="0" algn="l">
              <a:spcBef>
                <a:spcPts val="1200"/>
              </a:spcBef>
              <a:spcAft>
                <a:spcPts val="1200"/>
              </a:spcAft>
              <a:buSzPts val="1800"/>
              <a:buChar char="●"/>
            </a:pPr>
            <a:r>
              <a:rPr lang="en" sz="1800"/>
              <a:t>Increases production viability by lowering testing costs</a:t>
            </a:r>
            <a:endParaRPr sz="1800"/>
          </a:p>
        </p:txBody>
      </p:sp>
      <p:sp>
        <p:nvSpPr>
          <p:cNvPr id="980" name="Google Shape;980;p142"/>
          <p:cNvSpPr txBox="1"/>
          <p:nvPr>
            <p:ph idx="2" type="body"/>
          </p:nvPr>
        </p:nvSpPr>
        <p:spPr>
          <a:xfrm>
            <a:off x="4572000" y="1225225"/>
            <a:ext cx="42603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Limited </a:t>
            </a:r>
            <a:r>
              <a:rPr b="1" lang="en" sz="1800"/>
              <a:t>data sharing</a:t>
            </a:r>
            <a:endParaRPr b="1" sz="1800"/>
          </a:p>
          <a:p>
            <a:pPr indent="-330200" lvl="1" marL="914400" rtl="0" algn="l">
              <a:spcBef>
                <a:spcPts val="0"/>
              </a:spcBef>
              <a:spcAft>
                <a:spcPts val="0"/>
              </a:spcAft>
              <a:buSzPts val="1600"/>
              <a:buChar char="○"/>
            </a:pPr>
            <a:r>
              <a:rPr lang="en" sz="1600"/>
              <a:t>Data is necessary for accurate, reliable systems </a:t>
            </a:r>
            <a:r>
              <a:rPr lang="en" sz="1600"/>
              <a:t>(Mock et al., 2023).</a:t>
            </a:r>
            <a:endParaRPr sz="1600"/>
          </a:p>
          <a:p>
            <a:pPr indent="-330200" lvl="1" marL="914400" rtl="0" algn="l">
              <a:spcBef>
                <a:spcPts val="0"/>
              </a:spcBef>
              <a:spcAft>
                <a:spcPts val="0"/>
              </a:spcAft>
              <a:buSzPts val="1600"/>
              <a:buChar char="○"/>
            </a:pPr>
            <a:r>
              <a:rPr lang="en" sz="1600"/>
              <a:t>Screening complex drugs requires extensive data - but it’s hard to come by.</a:t>
            </a:r>
            <a:endParaRPr sz="1600"/>
          </a:p>
          <a:p>
            <a:pPr indent="-342900" lvl="0" marL="457200" rtl="0" algn="l">
              <a:spcBef>
                <a:spcPts val="1000"/>
              </a:spcBef>
              <a:spcAft>
                <a:spcPts val="0"/>
              </a:spcAft>
              <a:buSzPts val="1800"/>
              <a:buChar char="●"/>
            </a:pPr>
            <a:r>
              <a:rPr lang="en" sz="1800"/>
              <a:t>Corporations </a:t>
            </a:r>
            <a:r>
              <a:rPr b="1" lang="en" sz="1800"/>
              <a:t>fear </a:t>
            </a:r>
            <a:r>
              <a:rPr lang="en" sz="1800"/>
              <a:t>data-sharing</a:t>
            </a:r>
            <a:endParaRPr sz="1800"/>
          </a:p>
          <a:p>
            <a:pPr indent="-330200" lvl="1" marL="914400" rtl="0" algn="l">
              <a:spcBef>
                <a:spcPts val="0"/>
              </a:spcBef>
              <a:spcAft>
                <a:spcPts val="0"/>
              </a:spcAft>
              <a:buSzPts val="1600"/>
              <a:buChar char="○"/>
            </a:pPr>
            <a:r>
              <a:rPr lang="en" sz="1600"/>
              <a:t>Gives more power to competing </a:t>
            </a:r>
            <a:r>
              <a:rPr lang="en" sz="1600"/>
              <a:t>developers.</a:t>
            </a:r>
            <a:endParaRPr sz="1600"/>
          </a:p>
        </p:txBody>
      </p:sp>
      <p:pic>
        <p:nvPicPr>
          <p:cNvPr id="981" name="Google Shape;981;p142"/>
          <p:cNvPicPr preferRelativeResize="0"/>
          <p:nvPr/>
        </p:nvPicPr>
        <p:blipFill>
          <a:blip r:embed="rId3">
            <a:alphaModFix/>
          </a:blip>
          <a:stretch>
            <a:fillRect/>
          </a:stretch>
        </p:blipFill>
        <p:spPr>
          <a:xfrm>
            <a:off x="706675" y="3362325"/>
            <a:ext cx="3209925" cy="1428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Hot Spot Tracking and Prediction</a:t>
            </a:r>
            <a:endParaRPr b="1"/>
          </a:p>
        </p:txBody>
      </p:sp>
      <p:sp>
        <p:nvSpPr>
          <p:cNvPr id="987" name="Google Shape;987;p143"/>
          <p:cNvSpPr txBox="1"/>
          <p:nvPr>
            <p:ph idx="1" type="body"/>
          </p:nvPr>
        </p:nvSpPr>
        <p:spPr>
          <a:xfrm>
            <a:off x="311700" y="1099375"/>
            <a:ext cx="8520600" cy="83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about large scale diagnostics?</a:t>
            </a:r>
            <a:endParaRPr/>
          </a:p>
          <a:p>
            <a:pPr indent="-342900" lvl="0" marL="457200" rtl="0" algn="l">
              <a:spcBef>
                <a:spcPts val="0"/>
              </a:spcBef>
              <a:spcAft>
                <a:spcPts val="0"/>
              </a:spcAft>
              <a:buSzPts val="1800"/>
              <a:buChar char="●"/>
            </a:pPr>
            <a:r>
              <a:rPr lang="en"/>
              <a:t>Can AI predict and recognize outbreaks of diseases?</a:t>
            </a:r>
            <a:endParaRPr/>
          </a:p>
        </p:txBody>
      </p:sp>
      <p:pic>
        <p:nvPicPr>
          <p:cNvPr descr="A map of china with a red star and a red line&#10;&#10;Description automatically generated" id="988" name="Google Shape;988;p143"/>
          <p:cNvPicPr preferRelativeResize="0"/>
          <p:nvPr/>
        </p:nvPicPr>
        <p:blipFill>
          <a:blip r:embed="rId3">
            <a:alphaModFix/>
          </a:blip>
          <a:stretch>
            <a:fillRect/>
          </a:stretch>
        </p:blipFill>
        <p:spPr>
          <a:xfrm>
            <a:off x="4057650" y="2134525"/>
            <a:ext cx="5086351" cy="2905125"/>
          </a:xfrm>
          <a:prstGeom prst="rect">
            <a:avLst/>
          </a:prstGeom>
          <a:noFill/>
          <a:ln>
            <a:noFill/>
          </a:ln>
        </p:spPr>
      </p:pic>
      <p:sp>
        <p:nvSpPr>
          <p:cNvPr id="989" name="Google Shape;989;p143"/>
          <p:cNvSpPr txBox="1"/>
          <p:nvPr/>
        </p:nvSpPr>
        <p:spPr>
          <a:xfrm>
            <a:off x="165150" y="2186375"/>
            <a:ext cx="3790800" cy="22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latin typeface="Open Sans"/>
                <a:ea typeface="Open Sans"/>
                <a:cs typeface="Open Sans"/>
                <a:sym typeface="Open Sans"/>
              </a:rPr>
              <a:t>AI can actually diagnose larger areas by recognizing clusters or “hot spots” of certain diseases through its collection and analysis of data from health experts and the media. It can then be successful in contact tracing, monitoring the individuals who are at risk, and tracking the overall spread of diseases. This presents impacted people and healthcare professionals with a head start on the battles against disease (Vaishya et al., 2020). </a:t>
            </a:r>
            <a:endParaRPr>
              <a:solidFill>
                <a:schemeClr val="dk1"/>
              </a:solidFill>
              <a:latin typeface="Open Sans"/>
              <a:ea typeface="Open Sans"/>
              <a:cs typeface="Open Sans"/>
              <a:sym typeface="Open Sans"/>
            </a:endParaRPr>
          </a:p>
        </p:txBody>
      </p:sp>
      <p:sp>
        <p:nvSpPr>
          <p:cNvPr id="990" name="Google Shape;990;p143"/>
          <p:cNvSpPr txBox="1"/>
          <p:nvPr/>
        </p:nvSpPr>
        <p:spPr>
          <a:xfrm>
            <a:off x="4093275" y="1793875"/>
            <a:ext cx="5015100" cy="2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Note: Image from </a:t>
            </a:r>
            <a:r>
              <a:rPr lang="en" sz="800">
                <a:solidFill>
                  <a:schemeClr val="dk1"/>
                </a:solidFill>
                <a:latin typeface="Times New Roman"/>
                <a:ea typeface="Times New Roman"/>
                <a:cs typeface="Times New Roman"/>
                <a:sym typeface="Times New Roman"/>
              </a:rPr>
              <a:t>Fong, S. J., Dey, N., &amp; Chaki, J. (2021). Artificial Intelligence for Coronavirus Outbreak. In </a:t>
            </a:r>
            <a:r>
              <a:rPr i="1" lang="en" sz="800">
                <a:solidFill>
                  <a:schemeClr val="dk1"/>
                </a:solidFill>
                <a:latin typeface="Times New Roman"/>
                <a:ea typeface="Times New Roman"/>
                <a:cs typeface="Times New Roman"/>
                <a:sym typeface="Times New Roman"/>
              </a:rPr>
              <a:t>SpringerBriefs in Applied Sciences and Technology</a:t>
            </a:r>
            <a:r>
              <a:rPr lang="en" sz="800">
                <a:solidFill>
                  <a:schemeClr val="dk1"/>
                </a:solidFill>
                <a:latin typeface="Times New Roman"/>
                <a:ea typeface="Times New Roman"/>
                <a:cs typeface="Times New Roman"/>
                <a:sym typeface="Times New Roman"/>
              </a:rPr>
              <a:t>. Springer Singapore. https://doi.org/10.1007/978-981-15-5936-5</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44"/>
          <p:cNvSpPr txBox="1"/>
          <p:nvPr>
            <p:ph type="title"/>
          </p:nvPr>
        </p:nvSpPr>
        <p:spPr>
          <a:xfrm>
            <a:off x="265500" y="-38050"/>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Data Collection From Social Media</a:t>
            </a:r>
            <a:endParaRPr b="1"/>
          </a:p>
        </p:txBody>
      </p:sp>
      <p:sp>
        <p:nvSpPr>
          <p:cNvPr id="996" name="Google Shape;996;p144"/>
          <p:cNvSpPr txBox="1"/>
          <p:nvPr>
            <p:ph idx="2" type="body"/>
          </p:nvPr>
        </p:nvSpPr>
        <p:spPr>
          <a:xfrm>
            <a:off x="4459625" y="175700"/>
            <a:ext cx="4645200" cy="3122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Data collection from social media is controversial in society, but when regulated, is a huge asset to heath emergency tracking.</a:t>
            </a:r>
            <a:endParaRPr sz="1400"/>
          </a:p>
          <a:p>
            <a:pPr indent="-317500" lvl="0" marL="457200" rtl="0" algn="l">
              <a:spcBef>
                <a:spcPts val="0"/>
              </a:spcBef>
              <a:spcAft>
                <a:spcPts val="0"/>
              </a:spcAft>
              <a:buSzPts val="1400"/>
              <a:buChar char="●"/>
            </a:pPr>
            <a:r>
              <a:rPr lang="en" sz="1400"/>
              <a:t>The model sorts through the data obtained from social media, separating the informative data from the irrelevant data using natural language processing and semantic web technology. It looks for various keywords that have different weights based on their relevance to the emergencies (Huang et al., 2022).</a:t>
            </a:r>
            <a:endParaRPr sz="1400"/>
          </a:p>
        </p:txBody>
      </p:sp>
      <p:pic>
        <p:nvPicPr>
          <p:cNvPr id="997" name="Google Shape;997;p144"/>
          <p:cNvPicPr preferRelativeResize="0"/>
          <p:nvPr/>
        </p:nvPicPr>
        <p:blipFill>
          <a:blip r:embed="rId3">
            <a:alphaModFix/>
          </a:blip>
          <a:stretch>
            <a:fillRect/>
          </a:stretch>
        </p:blipFill>
        <p:spPr>
          <a:xfrm>
            <a:off x="675875" y="2799825"/>
            <a:ext cx="3432900" cy="2288600"/>
          </a:xfrm>
          <a:prstGeom prst="rect">
            <a:avLst/>
          </a:prstGeom>
          <a:noFill/>
          <a:ln>
            <a:noFill/>
          </a:ln>
        </p:spPr>
      </p:pic>
      <p:pic>
        <p:nvPicPr>
          <p:cNvPr id="998" name="Google Shape;998;p144"/>
          <p:cNvPicPr preferRelativeResize="0"/>
          <p:nvPr/>
        </p:nvPicPr>
        <p:blipFill>
          <a:blip r:embed="rId4">
            <a:alphaModFix/>
          </a:blip>
          <a:stretch>
            <a:fillRect/>
          </a:stretch>
        </p:blipFill>
        <p:spPr>
          <a:xfrm rot="-707232">
            <a:off x="577695" y="1827255"/>
            <a:ext cx="1347438" cy="1347438"/>
          </a:xfrm>
          <a:prstGeom prst="rect">
            <a:avLst/>
          </a:prstGeom>
          <a:noFill/>
          <a:ln>
            <a:noFill/>
          </a:ln>
        </p:spPr>
      </p:pic>
      <p:pic>
        <p:nvPicPr>
          <p:cNvPr id="999" name="Google Shape;999;p144"/>
          <p:cNvPicPr preferRelativeResize="0"/>
          <p:nvPr/>
        </p:nvPicPr>
        <p:blipFill>
          <a:blip r:embed="rId5">
            <a:alphaModFix/>
          </a:blip>
          <a:stretch>
            <a:fillRect/>
          </a:stretch>
        </p:blipFill>
        <p:spPr>
          <a:xfrm rot="869719">
            <a:off x="2637113" y="1958125"/>
            <a:ext cx="1635075" cy="1325725"/>
          </a:xfrm>
          <a:prstGeom prst="rect">
            <a:avLst/>
          </a:prstGeom>
          <a:noFill/>
          <a:ln>
            <a:noFill/>
          </a:ln>
        </p:spPr>
      </p:pic>
      <p:pic>
        <p:nvPicPr>
          <p:cNvPr descr="A diagram of a disease treatment&#10;&#10;Description automatically generated" id="1000" name="Google Shape;1000;p144"/>
          <p:cNvPicPr preferRelativeResize="0"/>
          <p:nvPr/>
        </p:nvPicPr>
        <p:blipFill>
          <a:blip r:embed="rId6">
            <a:alphaModFix/>
          </a:blip>
          <a:stretch>
            <a:fillRect/>
          </a:stretch>
        </p:blipFill>
        <p:spPr>
          <a:xfrm>
            <a:off x="4498944" y="3467375"/>
            <a:ext cx="4645056" cy="1692775"/>
          </a:xfrm>
          <a:prstGeom prst="rect">
            <a:avLst/>
          </a:prstGeom>
          <a:noFill/>
          <a:ln>
            <a:noFill/>
          </a:ln>
        </p:spPr>
      </p:pic>
      <p:sp>
        <p:nvSpPr>
          <p:cNvPr id="1001" name="Google Shape;1001;p144"/>
          <p:cNvSpPr/>
          <p:nvPr/>
        </p:nvSpPr>
        <p:spPr>
          <a:xfrm rot="2700000">
            <a:off x="-762846" y="4270436"/>
            <a:ext cx="1667358" cy="1455226"/>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45"/>
          <p:cNvSpPr txBox="1"/>
          <p:nvPr>
            <p:ph type="title"/>
          </p:nvPr>
        </p:nvSpPr>
        <p:spPr>
          <a:xfrm>
            <a:off x="311700" y="4811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COVID-19</a:t>
            </a:r>
            <a:endParaRPr b="1"/>
          </a:p>
        </p:txBody>
      </p:sp>
      <p:sp>
        <p:nvSpPr>
          <p:cNvPr id="1007" name="Google Shape;1007;p145"/>
          <p:cNvSpPr txBox="1"/>
          <p:nvPr>
            <p:ph idx="1" type="body"/>
          </p:nvPr>
        </p:nvSpPr>
        <p:spPr>
          <a:xfrm>
            <a:off x="311700" y="1665625"/>
            <a:ext cx="8520600" cy="3635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t>AI models looked at </a:t>
            </a:r>
            <a:r>
              <a:rPr lang="en"/>
              <a:t>factors</a:t>
            </a:r>
            <a:r>
              <a:rPr lang="en"/>
              <a:t> such as:</a:t>
            </a:r>
            <a:endParaRPr/>
          </a:p>
          <a:p>
            <a:pPr indent="-342900" lvl="0" marL="457200" rtl="0" algn="l">
              <a:lnSpc>
                <a:spcPct val="95000"/>
              </a:lnSpc>
              <a:spcBef>
                <a:spcPts val="1200"/>
              </a:spcBef>
              <a:spcAft>
                <a:spcPts val="0"/>
              </a:spcAft>
              <a:buSzPts val="1800"/>
              <a:buChar char="●"/>
            </a:pPr>
            <a:r>
              <a:rPr lang="en"/>
              <a:t>Flights (To &amp; From)</a:t>
            </a:r>
            <a:endParaRPr/>
          </a:p>
          <a:p>
            <a:pPr indent="-342900" lvl="0" marL="457200" rtl="0" algn="l">
              <a:lnSpc>
                <a:spcPct val="95000"/>
              </a:lnSpc>
              <a:spcBef>
                <a:spcPts val="0"/>
              </a:spcBef>
              <a:spcAft>
                <a:spcPts val="0"/>
              </a:spcAft>
              <a:buSzPts val="1800"/>
              <a:buChar char="●"/>
            </a:pPr>
            <a:r>
              <a:rPr lang="en"/>
              <a:t>Traffic (Direction &amp; Intensity)</a:t>
            </a:r>
            <a:endParaRPr/>
          </a:p>
          <a:p>
            <a:pPr indent="-342900" lvl="0" marL="457200" rtl="0" algn="l">
              <a:lnSpc>
                <a:spcPct val="95000"/>
              </a:lnSpc>
              <a:spcBef>
                <a:spcPts val="0"/>
              </a:spcBef>
              <a:spcAft>
                <a:spcPts val="0"/>
              </a:spcAft>
              <a:buSzPts val="1800"/>
              <a:buChar char="●"/>
            </a:pPr>
            <a:r>
              <a:rPr lang="en"/>
              <a:t>Purchases of supplies</a:t>
            </a:r>
            <a:endParaRPr/>
          </a:p>
          <a:p>
            <a:pPr indent="-342900" lvl="0" marL="457200" rtl="0" algn="l">
              <a:lnSpc>
                <a:spcPct val="95000"/>
              </a:lnSpc>
              <a:spcBef>
                <a:spcPts val="0"/>
              </a:spcBef>
              <a:spcAft>
                <a:spcPts val="0"/>
              </a:spcAft>
              <a:buSzPts val="1800"/>
              <a:buChar char="●"/>
            </a:pPr>
            <a:r>
              <a:rPr lang="en"/>
              <a:t>Movement of medical personnel</a:t>
            </a:r>
            <a:endParaRPr/>
          </a:p>
          <a:p>
            <a:pPr indent="-342900" lvl="0" marL="457200" rtl="0" algn="l">
              <a:lnSpc>
                <a:spcPct val="95000"/>
              </a:lnSpc>
              <a:spcBef>
                <a:spcPts val="0"/>
              </a:spcBef>
              <a:spcAft>
                <a:spcPts val="0"/>
              </a:spcAft>
              <a:buSzPts val="1800"/>
              <a:buChar char="●"/>
            </a:pPr>
            <a:r>
              <a:rPr lang="en"/>
              <a:t>Sentiments and symptoms of people on Social Media (including visuals)</a:t>
            </a:r>
            <a:endParaRPr/>
          </a:p>
          <a:p>
            <a:pPr indent="0" lvl="0" marL="0" rtl="0" algn="l">
              <a:lnSpc>
                <a:spcPct val="95000"/>
              </a:lnSpc>
              <a:spcBef>
                <a:spcPts val="1200"/>
              </a:spcBef>
              <a:spcAft>
                <a:spcPts val="1200"/>
              </a:spcAft>
              <a:buNone/>
            </a:pPr>
            <a:r>
              <a:rPr lang="en"/>
              <a:t>It can pinpoint these locations as having unusual activity and continues to track their data until a threshold is reached at which point it could be declared an outbreak and precautions could be taken. The process notifies and gets help to impacted people significantly faster than otherwise </a:t>
            </a:r>
            <a:r>
              <a:rPr lang="en"/>
              <a:t>(Fong et al., 2021).</a:t>
            </a:r>
            <a:endParaRPr/>
          </a:p>
        </p:txBody>
      </p:sp>
      <p:pic>
        <p:nvPicPr>
          <p:cNvPr id="1008" name="Google Shape;1008;p145"/>
          <p:cNvPicPr preferRelativeResize="0"/>
          <p:nvPr/>
        </p:nvPicPr>
        <p:blipFill>
          <a:blip r:embed="rId3">
            <a:alphaModFix/>
          </a:blip>
          <a:stretch>
            <a:fillRect/>
          </a:stretch>
        </p:blipFill>
        <p:spPr>
          <a:xfrm>
            <a:off x="4802725" y="0"/>
            <a:ext cx="4341274" cy="2894200"/>
          </a:xfrm>
          <a:prstGeom prst="rect">
            <a:avLst/>
          </a:prstGeom>
          <a:noFill/>
          <a:ln>
            <a:noFill/>
          </a:ln>
        </p:spPr>
      </p:pic>
      <p:sp>
        <p:nvSpPr>
          <p:cNvPr id="1009" name="Google Shape;1009;p145"/>
          <p:cNvSpPr/>
          <p:nvPr/>
        </p:nvSpPr>
        <p:spPr>
          <a:xfrm rot="-2700000">
            <a:off x="-590705" y="-71628"/>
            <a:ext cx="1604567" cy="691975"/>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46"/>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Future Outlook</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4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300"/>
              <a:t>Future of Medical Imaging Diagnostics with AI </a:t>
            </a:r>
            <a:endParaRPr b="1" sz="3300"/>
          </a:p>
        </p:txBody>
      </p:sp>
      <p:sp>
        <p:nvSpPr>
          <p:cNvPr id="1020" name="Google Shape;1020;p147"/>
          <p:cNvSpPr txBox="1"/>
          <p:nvPr>
            <p:ph idx="1" type="body"/>
          </p:nvPr>
        </p:nvSpPr>
        <p:spPr>
          <a:xfrm>
            <a:off x="311700" y="1147225"/>
            <a:ext cx="4801800" cy="2398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t>In the future Artificial Intelligence applications in medical diagnostic and personalized medicine holds immense potential for expansion within the healthcare industry.</a:t>
            </a:r>
            <a:endParaRPr sz="600"/>
          </a:p>
          <a:p>
            <a:pPr indent="0" lvl="0" marL="0" rtl="0" algn="l">
              <a:spcBef>
                <a:spcPts val="1200"/>
              </a:spcBef>
              <a:spcAft>
                <a:spcPts val="1200"/>
              </a:spcAft>
              <a:buNone/>
            </a:pPr>
            <a:r>
              <a:rPr lang="en" sz="1400"/>
              <a:t>AI has evolved as a useful tool to provide greater efficiency in clinical care. AI diagnostics with skilled learning advancements provide faster and more precise diag</a:t>
            </a:r>
            <a:r>
              <a:rPr lang="en" sz="1400"/>
              <a:t>n</a:t>
            </a:r>
            <a:r>
              <a:rPr lang="en" sz="1400"/>
              <a:t>oses from X-Rays, MRI, and CT scans (Samson, 2023).</a:t>
            </a:r>
            <a:endParaRPr sz="1400"/>
          </a:p>
        </p:txBody>
      </p:sp>
      <p:pic>
        <p:nvPicPr>
          <p:cNvPr id="1021" name="Google Shape;1021;p147"/>
          <p:cNvPicPr preferRelativeResize="0"/>
          <p:nvPr/>
        </p:nvPicPr>
        <p:blipFill>
          <a:blip r:embed="rId3">
            <a:alphaModFix/>
          </a:blip>
          <a:stretch>
            <a:fillRect/>
          </a:stretch>
        </p:blipFill>
        <p:spPr>
          <a:xfrm>
            <a:off x="5113500" y="1378127"/>
            <a:ext cx="3862750" cy="2912905"/>
          </a:xfrm>
          <a:prstGeom prst="rect">
            <a:avLst/>
          </a:prstGeom>
          <a:noFill/>
          <a:ln>
            <a:noFill/>
          </a:ln>
        </p:spPr>
      </p:pic>
      <p:sp>
        <p:nvSpPr>
          <p:cNvPr id="1022" name="Google Shape;1022;p147"/>
          <p:cNvSpPr txBox="1"/>
          <p:nvPr/>
        </p:nvSpPr>
        <p:spPr>
          <a:xfrm>
            <a:off x="311700" y="3431425"/>
            <a:ext cx="4801800" cy="13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Open Sans"/>
                <a:ea typeface="Open Sans"/>
                <a:cs typeface="Open Sans"/>
                <a:sym typeface="Open Sans"/>
              </a:rPr>
              <a:t>AI also produces more:</a:t>
            </a:r>
            <a:endParaRPr sz="1500" u="sng">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Precise</a:t>
            </a:r>
            <a:r>
              <a:rPr lang="en" sz="1500">
                <a:solidFill>
                  <a:schemeClr val="dk1"/>
                </a:solidFill>
                <a:latin typeface="Open Sans"/>
                <a:ea typeface="Open Sans"/>
                <a:cs typeface="Open Sans"/>
                <a:sym typeface="Open Sans"/>
              </a:rPr>
              <a:t> diagnostics</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Quicker results</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Personalized</a:t>
            </a:r>
            <a:r>
              <a:rPr lang="en" sz="1500">
                <a:solidFill>
                  <a:schemeClr val="dk1"/>
                </a:solidFill>
                <a:latin typeface="Open Sans"/>
                <a:ea typeface="Open Sans"/>
                <a:cs typeface="Open Sans"/>
                <a:sym typeface="Open Sans"/>
              </a:rPr>
              <a:t> treatment</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Advanced analysis on medical imaging</a:t>
            </a:r>
            <a:endParaRPr sz="1500">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4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300"/>
              <a:t>AI in the Medical Imaging Market</a:t>
            </a:r>
            <a:endParaRPr b="1" sz="3300"/>
          </a:p>
        </p:txBody>
      </p:sp>
      <p:sp>
        <p:nvSpPr>
          <p:cNvPr id="1028" name="Google Shape;1028;p148"/>
          <p:cNvSpPr txBox="1"/>
          <p:nvPr>
            <p:ph idx="1" type="body"/>
          </p:nvPr>
        </p:nvSpPr>
        <p:spPr>
          <a:xfrm>
            <a:off x="311700" y="1225225"/>
            <a:ext cx="7290900" cy="106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1500"/>
              <a:t>With </a:t>
            </a:r>
            <a:r>
              <a:rPr lang="en" sz="1500"/>
              <a:t>AI using algorithms that can easily analyze medical images with impeccable accuracy, the algorithms easily detect subtle abnormalities and patterns that would regularly pass the human eye. </a:t>
            </a:r>
            <a:endParaRPr sz="1500"/>
          </a:p>
        </p:txBody>
      </p:sp>
      <p:pic>
        <p:nvPicPr>
          <p:cNvPr id="1029" name="Google Shape;1029;p148"/>
          <p:cNvPicPr preferRelativeResize="0"/>
          <p:nvPr/>
        </p:nvPicPr>
        <p:blipFill>
          <a:blip r:embed="rId3">
            <a:alphaModFix/>
          </a:blip>
          <a:stretch>
            <a:fillRect/>
          </a:stretch>
        </p:blipFill>
        <p:spPr>
          <a:xfrm>
            <a:off x="3945475" y="1875225"/>
            <a:ext cx="4748600" cy="2528824"/>
          </a:xfrm>
          <a:prstGeom prst="rect">
            <a:avLst/>
          </a:prstGeom>
          <a:noFill/>
          <a:ln>
            <a:noFill/>
          </a:ln>
        </p:spPr>
      </p:pic>
      <p:sp>
        <p:nvSpPr>
          <p:cNvPr id="1030" name="Google Shape;1030;p148"/>
          <p:cNvSpPr txBox="1"/>
          <p:nvPr/>
        </p:nvSpPr>
        <p:spPr>
          <a:xfrm>
            <a:off x="311700" y="2287525"/>
            <a:ext cx="3497700" cy="238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Open Sans"/>
                <a:ea typeface="Open Sans"/>
                <a:cs typeface="Open Sans"/>
                <a:sym typeface="Open Sans"/>
              </a:rPr>
              <a:t>Since AI’s ability to adapt and grow with machine learning to continuously grow its medical image knowledge, AI is making tremendous progress in the medical field (Najjar, 2023 )</a:t>
            </a:r>
            <a:endParaRPr sz="150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sz="1800">
              <a:solidFill>
                <a:schemeClr val="dk1"/>
              </a:solidFill>
              <a:latin typeface="Open Sans"/>
              <a:ea typeface="Open Sans"/>
              <a:cs typeface="Open Sans"/>
              <a:sym typeface="Open Sans"/>
            </a:endParaRPr>
          </a:p>
        </p:txBody>
      </p:sp>
      <p:sp>
        <p:nvSpPr>
          <p:cNvPr id="1031" name="Google Shape;1031;p148"/>
          <p:cNvSpPr txBox="1"/>
          <p:nvPr/>
        </p:nvSpPr>
        <p:spPr>
          <a:xfrm>
            <a:off x="4024625" y="4404050"/>
            <a:ext cx="45903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1"/>
                </a:solidFill>
                <a:latin typeface="Open Sans"/>
                <a:ea typeface="Open Sans"/>
                <a:cs typeface="Open Sans"/>
                <a:sym typeface="Open Sans"/>
              </a:rPr>
              <a:t>Note </a:t>
            </a:r>
            <a:r>
              <a:rPr lang="en" sz="900">
                <a:solidFill>
                  <a:schemeClr val="dk1"/>
                </a:solidFill>
                <a:latin typeface="Open Sans"/>
                <a:ea typeface="Open Sans"/>
                <a:cs typeface="Open Sans"/>
                <a:sym typeface="Open Sans"/>
              </a:rPr>
              <a:t>:Image from Najjar, R. (2023, August 25). </a:t>
            </a:r>
            <a:r>
              <a:rPr i="1" lang="en" sz="900">
                <a:solidFill>
                  <a:schemeClr val="dk1"/>
                </a:solidFill>
                <a:latin typeface="Open Sans"/>
                <a:ea typeface="Open Sans"/>
                <a:cs typeface="Open Sans"/>
                <a:sym typeface="Open Sans"/>
              </a:rPr>
              <a:t>Redefining radiology: A Review of Artificial Intelligence Integration in medical imaging</a:t>
            </a:r>
            <a:r>
              <a:rPr lang="en" sz="900">
                <a:solidFill>
                  <a:schemeClr val="dk1"/>
                </a:solidFill>
                <a:latin typeface="Open Sans"/>
                <a:ea typeface="Open Sans"/>
                <a:cs typeface="Open Sans"/>
                <a:sym typeface="Open Sans"/>
              </a:rPr>
              <a:t>. Diagnostics (Basel, Switzerland). https://www.ncbi.nlm.nih.gov/pmc/articles/PMC10487271/ </a:t>
            </a:r>
            <a:endParaRPr sz="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t>AI and Telehealth</a:t>
            </a:r>
            <a:endParaRPr b="1" sz="3400"/>
          </a:p>
        </p:txBody>
      </p:sp>
      <p:sp>
        <p:nvSpPr>
          <p:cNvPr id="1037" name="Google Shape;1037;p149"/>
          <p:cNvSpPr txBox="1"/>
          <p:nvPr>
            <p:ph idx="1" type="body"/>
          </p:nvPr>
        </p:nvSpPr>
        <p:spPr>
          <a:xfrm>
            <a:off x="302425" y="2342925"/>
            <a:ext cx="3602400" cy="2295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t>AI </a:t>
            </a:r>
            <a:r>
              <a:rPr lang="en" u="sng"/>
              <a:t>emerging</a:t>
            </a:r>
            <a:r>
              <a:rPr lang="en" u="sng"/>
              <a:t> with Telehealth brings:</a:t>
            </a:r>
            <a:endParaRPr u="sng"/>
          </a:p>
          <a:p>
            <a:pPr indent="-342900" lvl="0" marL="457200" rtl="0" algn="l">
              <a:spcBef>
                <a:spcPts val="1200"/>
              </a:spcBef>
              <a:spcAft>
                <a:spcPts val="0"/>
              </a:spcAft>
              <a:buSzPts val="1800"/>
              <a:buChar char="●"/>
            </a:pPr>
            <a:r>
              <a:rPr lang="en"/>
              <a:t>Quicker diagnosis</a:t>
            </a:r>
            <a:endParaRPr/>
          </a:p>
          <a:p>
            <a:pPr indent="-342900" lvl="0" marL="457200" rtl="0" algn="l">
              <a:spcBef>
                <a:spcPts val="0"/>
              </a:spcBef>
              <a:spcAft>
                <a:spcPts val="0"/>
              </a:spcAft>
              <a:buSzPts val="1800"/>
              <a:buChar char="●"/>
            </a:pPr>
            <a:r>
              <a:rPr lang="en"/>
              <a:t>More </a:t>
            </a:r>
            <a:r>
              <a:rPr lang="en"/>
              <a:t>accessibility</a:t>
            </a:r>
            <a:endParaRPr/>
          </a:p>
          <a:p>
            <a:pPr indent="-342900" lvl="0" marL="457200" rtl="0" algn="l">
              <a:spcBef>
                <a:spcPts val="0"/>
              </a:spcBef>
              <a:spcAft>
                <a:spcPts val="0"/>
              </a:spcAft>
              <a:buSzPts val="1800"/>
              <a:buChar char="●"/>
            </a:pPr>
            <a:r>
              <a:rPr lang="en"/>
              <a:t>Faster general health information</a:t>
            </a:r>
            <a:endParaRPr/>
          </a:p>
          <a:p>
            <a:pPr indent="-342900" lvl="0" marL="457200" rtl="0" algn="l">
              <a:spcBef>
                <a:spcPts val="0"/>
              </a:spcBef>
              <a:spcAft>
                <a:spcPts val="0"/>
              </a:spcAft>
              <a:buSzPts val="1800"/>
              <a:buChar char="●"/>
            </a:pPr>
            <a:r>
              <a:rPr lang="en"/>
              <a:t>More </a:t>
            </a:r>
            <a:r>
              <a:rPr lang="en"/>
              <a:t>efficiency</a:t>
            </a:r>
            <a:endParaRPr/>
          </a:p>
        </p:txBody>
      </p:sp>
      <p:pic>
        <p:nvPicPr>
          <p:cNvPr id="1038" name="Google Shape;1038;p149"/>
          <p:cNvPicPr preferRelativeResize="0"/>
          <p:nvPr/>
        </p:nvPicPr>
        <p:blipFill rotWithShape="1">
          <a:blip r:embed="rId3">
            <a:alphaModFix/>
          </a:blip>
          <a:srcRect b="0" l="5898" r="5401" t="0"/>
          <a:stretch/>
        </p:blipFill>
        <p:spPr>
          <a:xfrm>
            <a:off x="4046150" y="2032400"/>
            <a:ext cx="4517124" cy="2606425"/>
          </a:xfrm>
          <a:prstGeom prst="rect">
            <a:avLst/>
          </a:prstGeom>
          <a:noFill/>
          <a:ln>
            <a:noFill/>
          </a:ln>
        </p:spPr>
      </p:pic>
      <p:sp>
        <p:nvSpPr>
          <p:cNvPr id="1039" name="Google Shape;1039;p149"/>
          <p:cNvSpPr txBox="1"/>
          <p:nvPr/>
        </p:nvSpPr>
        <p:spPr>
          <a:xfrm>
            <a:off x="311700" y="994400"/>
            <a:ext cx="8084400" cy="116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chemeClr val="dk1"/>
                </a:solidFill>
                <a:latin typeface="Open Sans"/>
                <a:ea typeface="Open Sans"/>
                <a:cs typeface="Open Sans"/>
                <a:sym typeface="Open Sans"/>
              </a:rPr>
              <a:t>AI emerging with telehealth in the future holds great potential with healthcare brought to a user’s doorstep. In 2026 it is predicted that the global telemedicine market size will increase greatly compared to the previous years. AI emerging with telehealth brings people more accessibility with their health care needs and more options regarding their health. </a:t>
            </a:r>
            <a:endParaRPr sz="15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p:txBody>
      </p:sp>
      <p:sp>
        <p:nvSpPr>
          <p:cNvPr id="1040" name="Google Shape;1040;p149"/>
          <p:cNvSpPr txBox="1"/>
          <p:nvPr/>
        </p:nvSpPr>
        <p:spPr>
          <a:xfrm>
            <a:off x="4198002" y="4475350"/>
            <a:ext cx="48231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1"/>
                </a:solidFill>
                <a:latin typeface="Open Sans"/>
                <a:ea typeface="Open Sans"/>
                <a:cs typeface="Open Sans"/>
                <a:sym typeface="Open Sans"/>
              </a:rPr>
              <a:t>Note:</a:t>
            </a:r>
            <a:r>
              <a:rPr lang="en" sz="900">
                <a:solidFill>
                  <a:schemeClr val="dk1"/>
                </a:solidFill>
                <a:latin typeface="Open Sans"/>
                <a:ea typeface="Open Sans"/>
                <a:cs typeface="Open Sans"/>
                <a:sym typeface="Open Sans"/>
              </a:rPr>
              <a:t>Image from SPsoft. (2023, January 24). </a:t>
            </a:r>
            <a:r>
              <a:rPr i="1" lang="en" sz="900">
                <a:solidFill>
                  <a:schemeClr val="dk1"/>
                </a:solidFill>
                <a:latin typeface="Open Sans"/>
                <a:ea typeface="Open Sans"/>
                <a:cs typeface="Open Sans"/>
                <a:sym typeface="Open Sans"/>
              </a:rPr>
              <a:t>The key issues and challenges for AI-based telehealth</a:t>
            </a:r>
            <a:r>
              <a:rPr lang="en" sz="900">
                <a:solidFill>
                  <a:schemeClr val="dk1"/>
                </a:solidFill>
                <a:latin typeface="Open Sans"/>
                <a:ea typeface="Open Sans"/>
                <a:cs typeface="Open Sans"/>
                <a:sym typeface="Open Sans"/>
              </a:rPr>
              <a:t>. LinkedIn. https://www.linkedin.com/pulse/key-issues-challenges-ai-based-telehealth-spsoft-com </a:t>
            </a:r>
            <a:endParaRPr sz="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00">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50"/>
          <p:cNvSpPr txBox="1"/>
          <p:nvPr>
            <p:ph type="title"/>
          </p:nvPr>
        </p:nvSpPr>
        <p:spPr>
          <a:xfrm>
            <a:off x="311700" y="337975"/>
            <a:ext cx="85206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300"/>
              <a:t>Uses of AI in Medicine Beyond Diagnosis</a:t>
            </a:r>
            <a:endParaRPr b="1" sz="3300"/>
          </a:p>
        </p:txBody>
      </p:sp>
      <p:sp>
        <p:nvSpPr>
          <p:cNvPr id="1046" name="Google Shape;1046;p150"/>
          <p:cNvSpPr txBox="1"/>
          <p:nvPr>
            <p:ph idx="1" type="body"/>
          </p:nvPr>
        </p:nvSpPr>
        <p:spPr>
          <a:xfrm>
            <a:off x="311700" y="1237350"/>
            <a:ext cx="5164800" cy="39645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Clr>
                <a:schemeClr val="dk1"/>
              </a:buClr>
              <a:buSzPts val="1600"/>
              <a:buChar char="●"/>
            </a:pPr>
            <a:r>
              <a:rPr lang="en" sz="1600">
                <a:highlight>
                  <a:srgbClr val="FFFFFF"/>
                </a:highlight>
              </a:rPr>
              <a:t>We expect </a:t>
            </a:r>
            <a:r>
              <a:rPr lang="en" sz="1600">
                <a:solidFill>
                  <a:schemeClr val="dk1"/>
                </a:solidFill>
                <a:highlight>
                  <a:srgbClr val="FFFFFF"/>
                </a:highlight>
              </a:rPr>
              <a:t>AI will be able to help find new drugs for treatments, plan treatments, and monitor patients. </a:t>
            </a:r>
            <a:endParaRPr sz="1600">
              <a:solidFill>
                <a:schemeClr val="dk1"/>
              </a:solidFill>
              <a:highlight>
                <a:srgbClr val="FFFFFF"/>
              </a:highlight>
            </a:endParaRPr>
          </a:p>
          <a:p>
            <a:pPr indent="-330200" lvl="0" marL="457200" rtl="0" algn="l">
              <a:lnSpc>
                <a:spcPct val="105000"/>
              </a:lnSpc>
              <a:spcBef>
                <a:spcPts val="0"/>
              </a:spcBef>
              <a:spcAft>
                <a:spcPts val="0"/>
              </a:spcAft>
              <a:buClr>
                <a:schemeClr val="dk1"/>
              </a:buClr>
              <a:buSzPts val="1600"/>
              <a:buChar char="●"/>
            </a:pPr>
            <a:r>
              <a:rPr lang="en" sz="1600">
                <a:solidFill>
                  <a:schemeClr val="dk1"/>
                </a:solidFill>
                <a:highlight>
                  <a:srgbClr val="FFFFFF"/>
                </a:highlight>
              </a:rPr>
              <a:t>AI will aid through combining medical information such as RNA and DNA data. </a:t>
            </a:r>
            <a:endParaRPr sz="1600">
              <a:solidFill>
                <a:schemeClr val="dk1"/>
              </a:solidFill>
              <a:highlight>
                <a:srgbClr val="FFFFFF"/>
              </a:highlight>
            </a:endParaRPr>
          </a:p>
          <a:p>
            <a:pPr indent="-330200" lvl="0" marL="457200" rtl="0" algn="l">
              <a:lnSpc>
                <a:spcPct val="105000"/>
              </a:lnSpc>
              <a:spcBef>
                <a:spcPts val="0"/>
              </a:spcBef>
              <a:spcAft>
                <a:spcPts val="0"/>
              </a:spcAft>
              <a:buClr>
                <a:schemeClr val="dk1"/>
              </a:buClr>
              <a:buSzPts val="1600"/>
              <a:buChar char="●"/>
            </a:pPr>
            <a:r>
              <a:rPr lang="en" sz="1600">
                <a:solidFill>
                  <a:schemeClr val="dk1"/>
                </a:solidFill>
                <a:highlight>
                  <a:srgbClr val="FFFFFF"/>
                </a:highlight>
              </a:rPr>
              <a:t>AI would be able to help in treatment for rare </a:t>
            </a:r>
            <a:r>
              <a:rPr lang="en" sz="1600">
                <a:highlight>
                  <a:srgbClr val="FFFFFF"/>
                </a:highlight>
              </a:rPr>
              <a:t>diseases</a:t>
            </a:r>
            <a:r>
              <a:rPr lang="en" sz="1600">
                <a:solidFill>
                  <a:schemeClr val="dk1"/>
                </a:solidFill>
                <a:highlight>
                  <a:srgbClr val="FFFFFF"/>
                </a:highlight>
              </a:rPr>
              <a:t> as well, however this would be rather difficult, as there is not a great variety of data sets available for </a:t>
            </a:r>
            <a:r>
              <a:rPr lang="en" sz="1600">
                <a:highlight>
                  <a:srgbClr val="FFFFFF"/>
                </a:highlight>
              </a:rPr>
              <a:t>these rare diseases </a:t>
            </a:r>
            <a:r>
              <a:rPr lang="en" sz="1600">
                <a:solidFill>
                  <a:schemeClr val="dk1"/>
                </a:solidFill>
                <a:highlight>
                  <a:srgbClr val="FFFFFF"/>
                </a:highlight>
              </a:rPr>
              <a:t>(Luchini et al., 2021).  </a:t>
            </a:r>
            <a:endParaRPr/>
          </a:p>
        </p:txBody>
      </p:sp>
      <p:pic>
        <p:nvPicPr>
          <p:cNvPr id="1047" name="Google Shape;1047;p150"/>
          <p:cNvPicPr preferRelativeResize="0"/>
          <p:nvPr/>
        </p:nvPicPr>
        <p:blipFill>
          <a:blip r:embed="rId3">
            <a:alphaModFix/>
          </a:blip>
          <a:stretch>
            <a:fillRect/>
          </a:stretch>
        </p:blipFill>
        <p:spPr>
          <a:xfrm>
            <a:off x="5610575" y="1587475"/>
            <a:ext cx="3221725" cy="209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51"/>
          <p:cNvSpPr txBox="1"/>
          <p:nvPr>
            <p:ph idx="1" type="body"/>
          </p:nvPr>
        </p:nvSpPr>
        <p:spPr>
          <a:xfrm>
            <a:off x="331600" y="1003813"/>
            <a:ext cx="4049100" cy="3891300"/>
          </a:xfrm>
          <a:prstGeom prst="rect">
            <a:avLst/>
          </a:prstGeom>
        </p:spPr>
        <p:txBody>
          <a:bodyPr anchorCtr="0" anchor="t" bIns="91425" lIns="91425" spcFirstLastPara="1" rIns="91425" wrap="square" tIns="91425">
            <a:normAutofit fontScale="25000" lnSpcReduction="10000"/>
          </a:bodyPr>
          <a:lstStyle/>
          <a:p>
            <a:pPr indent="-306387" lvl="0" marL="457200" rtl="0" algn="l">
              <a:lnSpc>
                <a:spcPct val="105000"/>
              </a:lnSpc>
              <a:spcBef>
                <a:spcPts val="0"/>
              </a:spcBef>
              <a:spcAft>
                <a:spcPts val="0"/>
              </a:spcAft>
              <a:buClr>
                <a:schemeClr val="dk1"/>
              </a:buClr>
              <a:buSzPct val="100000"/>
              <a:buChar char="●"/>
            </a:pPr>
            <a:r>
              <a:rPr lang="en" sz="4900">
                <a:solidFill>
                  <a:schemeClr val="dk1"/>
                </a:solidFill>
                <a:highlight>
                  <a:srgbClr val="FFFFFF"/>
                </a:highlight>
              </a:rPr>
              <a:t>AI will help find new drugs by analyzing datasets of existing drugs and their properties, to find its applications for new diseases or infections. </a:t>
            </a:r>
            <a:endParaRPr sz="4900">
              <a:highlight>
                <a:srgbClr val="FFFFFF"/>
              </a:highlight>
            </a:endParaRPr>
          </a:p>
          <a:p>
            <a:pPr indent="-306387" lvl="0" marL="457200" rtl="0" algn="l">
              <a:lnSpc>
                <a:spcPct val="105000"/>
              </a:lnSpc>
              <a:spcBef>
                <a:spcPts val="0"/>
              </a:spcBef>
              <a:spcAft>
                <a:spcPts val="0"/>
              </a:spcAft>
              <a:buClr>
                <a:schemeClr val="dk1"/>
              </a:buClr>
              <a:buSzPct val="100000"/>
              <a:buChar char="●"/>
            </a:pPr>
            <a:r>
              <a:rPr lang="en" sz="4900">
                <a:solidFill>
                  <a:schemeClr val="dk1"/>
                </a:solidFill>
                <a:highlight>
                  <a:srgbClr val="FFFFFF"/>
                </a:highlight>
              </a:rPr>
              <a:t>AI could use generative models to design molecular structures which could be used to create drugs, treat and cure diseases, optimizing the formulation of the compounds to enhance efficiency.  </a:t>
            </a:r>
            <a:endParaRPr sz="4900">
              <a:highlight>
                <a:srgbClr val="FFFFFF"/>
              </a:highlight>
            </a:endParaRPr>
          </a:p>
          <a:p>
            <a:pPr indent="-306387" lvl="0" marL="457200" rtl="0" algn="l">
              <a:lnSpc>
                <a:spcPct val="105000"/>
              </a:lnSpc>
              <a:spcBef>
                <a:spcPts val="0"/>
              </a:spcBef>
              <a:spcAft>
                <a:spcPts val="0"/>
              </a:spcAft>
              <a:buClr>
                <a:schemeClr val="dk1"/>
              </a:buClr>
              <a:buSzPct val="100000"/>
              <a:buChar char="●"/>
            </a:pPr>
            <a:r>
              <a:rPr lang="en" sz="4900">
                <a:solidFill>
                  <a:schemeClr val="dk1"/>
                </a:solidFill>
                <a:highlight>
                  <a:srgbClr val="FFFFFF"/>
                </a:highlight>
              </a:rPr>
              <a:t>In addition, through its access to the updated data, it would be able to flag any concerns, which it might pull from a combination of recent and past medical information (Romm &amp; Tsigelny, 2020).</a:t>
            </a:r>
            <a:endParaRPr sz="4900">
              <a:highlight>
                <a:srgbClr val="FFFFFF"/>
              </a:highlight>
            </a:endParaRPr>
          </a:p>
          <a:p>
            <a:pPr indent="-306387" lvl="0" marL="457200" rtl="0" algn="l">
              <a:lnSpc>
                <a:spcPct val="105000"/>
              </a:lnSpc>
              <a:spcBef>
                <a:spcPts val="0"/>
              </a:spcBef>
              <a:spcAft>
                <a:spcPts val="0"/>
              </a:spcAft>
              <a:buClr>
                <a:schemeClr val="dk1"/>
              </a:buClr>
              <a:buSzPct val="100000"/>
              <a:buChar char="●"/>
            </a:pPr>
            <a:r>
              <a:rPr lang="en" sz="4900">
                <a:solidFill>
                  <a:schemeClr val="dk1"/>
                </a:solidFill>
                <a:highlight>
                  <a:srgbClr val="FFFFFF"/>
                </a:highlight>
              </a:rPr>
              <a:t>Through AI’s continuous help in various aspects of medicine, the treatment of patients will improve significantly, which would mean that the survival rates of diseases would increase as well, mirroring a healthier and happier population in the future.</a:t>
            </a:r>
            <a:endParaRPr/>
          </a:p>
        </p:txBody>
      </p:sp>
      <p:sp>
        <p:nvSpPr>
          <p:cNvPr id="1053" name="Google Shape;1053;p151"/>
          <p:cNvSpPr txBox="1"/>
          <p:nvPr/>
        </p:nvSpPr>
        <p:spPr>
          <a:xfrm>
            <a:off x="331600" y="143450"/>
            <a:ext cx="8231400" cy="5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chemeClr val="dk1"/>
                </a:solidFill>
                <a:latin typeface="Economica"/>
                <a:ea typeface="Economica"/>
                <a:cs typeface="Economica"/>
                <a:sym typeface="Economica"/>
              </a:rPr>
              <a:t>How will AI be applied to medicine in the future?</a:t>
            </a:r>
            <a:endParaRPr b="1" sz="3300">
              <a:solidFill>
                <a:schemeClr val="dk1"/>
              </a:solidFill>
              <a:latin typeface="Economica"/>
              <a:ea typeface="Economica"/>
              <a:cs typeface="Economica"/>
              <a:sym typeface="Economica"/>
            </a:endParaRPr>
          </a:p>
        </p:txBody>
      </p:sp>
      <p:pic>
        <p:nvPicPr>
          <p:cNvPr id="1054" name="Google Shape;1054;p151"/>
          <p:cNvPicPr preferRelativeResize="0"/>
          <p:nvPr/>
        </p:nvPicPr>
        <p:blipFill>
          <a:blip r:embed="rId3">
            <a:alphaModFix/>
          </a:blip>
          <a:stretch>
            <a:fillRect/>
          </a:stretch>
        </p:blipFill>
        <p:spPr>
          <a:xfrm>
            <a:off x="4864925" y="865425"/>
            <a:ext cx="3891351" cy="3891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25"/>
          <p:cNvSpPr txBox="1"/>
          <p:nvPr/>
        </p:nvSpPr>
        <p:spPr>
          <a:xfrm>
            <a:off x="483875" y="1070700"/>
            <a:ext cx="3435600" cy="300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solidFill>
                  <a:schemeClr val="dk1"/>
                </a:solidFill>
                <a:latin typeface="Open Sans"/>
                <a:ea typeface="Open Sans"/>
                <a:cs typeface="Open Sans"/>
                <a:sym typeface="Open Sans"/>
              </a:rPr>
              <a:t>We will examine:</a:t>
            </a:r>
            <a:endParaRPr sz="25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Current</a:t>
            </a:r>
            <a:r>
              <a:rPr lang="en" sz="2000">
                <a:solidFill>
                  <a:schemeClr val="dk1"/>
                </a:solidFill>
                <a:latin typeface="Open Sans"/>
                <a:ea typeface="Open Sans"/>
                <a:cs typeface="Open Sans"/>
                <a:sym typeface="Open Sans"/>
              </a:rPr>
              <a:t> uses of AI in healthcare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The future of the industry</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Developmental framework</a:t>
            </a:r>
            <a:endParaRPr sz="2000">
              <a:solidFill>
                <a:schemeClr val="dk1"/>
              </a:solidFill>
              <a:latin typeface="Open Sans"/>
              <a:ea typeface="Open Sans"/>
              <a:cs typeface="Open Sans"/>
              <a:sym typeface="Open Sans"/>
            </a:endParaRPr>
          </a:p>
        </p:txBody>
      </p:sp>
      <p:pic>
        <p:nvPicPr>
          <p:cNvPr id="854" name="Google Shape;854;p125"/>
          <p:cNvPicPr preferRelativeResize="0"/>
          <p:nvPr/>
        </p:nvPicPr>
        <p:blipFill>
          <a:blip r:embed="rId3">
            <a:alphaModFix/>
          </a:blip>
          <a:stretch>
            <a:fillRect/>
          </a:stretch>
        </p:blipFill>
        <p:spPr>
          <a:xfrm>
            <a:off x="4153300" y="1276808"/>
            <a:ext cx="4604251" cy="258989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52"/>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AI is Less Effective for Minorities Today in Medicine</a:t>
            </a:r>
            <a:endParaRPr b="1"/>
          </a:p>
        </p:txBody>
      </p:sp>
      <p:sp>
        <p:nvSpPr>
          <p:cNvPr id="1060" name="Google Shape;1060;p152"/>
          <p:cNvSpPr txBox="1"/>
          <p:nvPr>
            <p:ph idx="1" type="body"/>
          </p:nvPr>
        </p:nvSpPr>
        <p:spPr>
          <a:xfrm>
            <a:off x="3878050" y="1147225"/>
            <a:ext cx="4907100" cy="37380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dk1"/>
              </a:buClr>
              <a:buSzPts val="1600"/>
              <a:buChar char="●"/>
            </a:pPr>
            <a:r>
              <a:rPr lang="en" sz="1600">
                <a:solidFill>
                  <a:schemeClr val="dk1"/>
                </a:solidFill>
              </a:rPr>
              <a:t>A current concern for AI in public services and public health, is the lack of data it has for minority groups.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This translates to it not being able to help minorities and underrepresented groups to its full potential, as it would have less data to pull from, making its solutions and plans less efficient.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a:t>
            </a:r>
            <a:r>
              <a:rPr lang="en" sz="1600">
                <a:solidFill>
                  <a:schemeClr val="dk1"/>
                </a:solidFill>
              </a:rPr>
              <a:t>his could lead to grave and serious concerns, and in the field of healthcare, even death, as a solution that may work for someone who is Caucasian may not work for someone who is a minority. </a:t>
            </a:r>
            <a:endParaRPr sz="1600"/>
          </a:p>
        </p:txBody>
      </p:sp>
      <p:pic>
        <p:nvPicPr>
          <p:cNvPr id="1061" name="Google Shape;1061;p152"/>
          <p:cNvPicPr preferRelativeResize="0"/>
          <p:nvPr/>
        </p:nvPicPr>
        <p:blipFill>
          <a:blip r:embed="rId3">
            <a:alphaModFix/>
          </a:blip>
          <a:stretch>
            <a:fillRect/>
          </a:stretch>
        </p:blipFill>
        <p:spPr>
          <a:xfrm>
            <a:off x="182500" y="1879900"/>
            <a:ext cx="3573249" cy="187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53"/>
          <p:cNvSpPr txBox="1"/>
          <p:nvPr>
            <p:ph type="title"/>
          </p:nvPr>
        </p:nvSpPr>
        <p:spPr>
          <a:xfrm>
            <a:off x="155850" y="194575"/>
            <a:ext cx="8713800" cy="116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AI Will Become More Effective for Minorities in the Medical Field</a:t>
            </a:r>
            <a:endParaRPr b="1"/>
          </a:p>
        </p:txBody>
      </p:sp>
      <p:sp>
        <p:nvSpPr>
          <p:cNvPr id="1067" name="Google Shape;1067;p153"/>
          <p:cNvSpPr txBox="1"/>
          <p:nvPr>
            <p:ph idx="1" type="body"/>
          </p:nvPr>
        </p:nvSpPr>
        <p:spPr>
          <a:xfrm>
            <a:off x="153750" y="1208525"/>
            <a:ext cx="5116200" cy="4007100"/>
          </a:xfrm>
          <a:prstGeom prst="rect">
            <a:avLst/>
          </a:prstGeom>
        </p:spPr>
        <p:txBody>
          <a:bodyPr anchorCtr="0" anchor="t" bIns="91425" lIns="91425" spcFirstLastPara="1" rIns="91425" wrap="square" tIns="91425">
            <a:normAutofit fontScale="70000" lnSpcReduction="10000"/>
          </a:bodyPr>
          <a:lstStyle/>
          <a:p>
            <a:pPr indent="-319722" lvl="0" marL="457200" rtl="0" algn="l">
              <a:spcBef>
                <a:spcPts val="0"/>
              </a:spcBef>
              <a:spcAft>
                <a:spcPts val="0"/>
              </a:spcAft>
              <a:buSzPct val="100000"/>
              <a:buChar char="●"/>
            </a:pPr>
            <a:r>
              <a:rPr lang="en" sz="2050">
                <a:highlight>
                  <a:srgbClr val="FFFFFF"/>
                </a:highlight>
              </a:rPr>
              <a:t>We expect </a:t>
            </a:r>
            <a:r>
              <a:rPr lang="en" sz="2050">
                <a:solidFill>
                  <a:schemeClr val="dk1"/>
                </a:solidFill>
                <a:highlight>
                  <a:srgbClr val="FFFFFF"/>
                </a:highlight>
              </a:rPr>
              <a:t>that there </a:t>
            </a:r>
            <a:r>
              <a:rPr lang="en" sz="2050">
                <a:highlight>
                  <a:srgbClr val="FFFFFF"/>
                </a:highlight>
              </a:rPr>
              <a:t>will be </a:t>
            </a:r>
            <a:r>
              <a:rPr lang="en" sz="2050">
                <a:solidFill>
                  <a:schemeClr val="dk1"/>
                </a:solidFill>
                <a:highlight>
                  <a:srgbClr val="FFFFFF"/>
                </a:highlight>
              </a:rPr>
              <a:t>more emphasis in seeking and acquiring more data to better serve all people from different backgrounds. </a:t>
            </a:r>
            <a:endParaRPr sz="2050">
              <a:highlight>
                <a:srgbClr val="FFFFFF"/>
              </a:highlight>
            </a:endParaRPr>
          </a:p>
          <a:p>
            <a:pPr indent="-319722" lvl="0" marL="457200" rtl="0" algn="l">
              <a:spcBef>
                <a:spcPts val="0"/>
              </a:spcBef>
              <a:spcAft>
                <a:spcPts val="0"/>
              </a:spcAft>
              <a:buSzPct val="100000"/>
              <a:buChar char="●"/>
            </a:pPr>
            <a:r>
              <a:rPr lang="en" sz="2050">
                <a:highlight>
                  <a:srgbClr val="FFFFFF"/>
                </a:highlight>
              </a:rPr>
              <a:t>This</a:t>
            </a:r>
            <a:r>
              <a:rPr lang="en" sz="2050">
                <a:solidFill>
                  <a:schemeClr val="dk1"/>
                </a:solidFill>
                <a:highlight>
                  <a:srgbClr val="FFFFFF"/>
                </a:highlight>
              </a:rPr>
              <a:t> may raise ethical concerns as there would be a more targeted pressure in acquiring more data from a certain group of people, which may not be used for its intended purpose.</a:t>
            </a:r>
            <a:endParaRPr sz="2050">
              <a:highlight>
                <a:srgbClr val="FFFFFF"/>
              </a:highlight>
            </a:endParaRPr>
          </a:p>
          <a:p>
            <a:pPr indent="-319722" lvl="0" marL="457200" rtl="0" algn="l">
              <a:spcBef>
                <a:spcPts val="0"/>
              </a:spcBef>
              <a:spcAft>
                <a:spcPts val="0"/>
              </a:spcAft>
              <a:buSzPct val="100000"/>
              <a:buChar char="●"/>
            </a:pPr>
            <a:r>
              <a:rPr lang="en" sz="2050">
                <a:solidFill>
                  <a:schemeClr val="dk1"/>
                </a:solidFill>
                <a:highlight>
                  <a:srgbClr val="FFFFFF"/>
                </a:highlight>
              </a:rPr>
              <a:t>There should be strict rules and regulations in place to protect the privacy of all people during this process, and to ensure the data had been acquired through proper consent (Andreotta et al., 2021). </a:t>
            </a:r>
            <a:endParaRPr sz="2050">
              <a:highlight>
                <a:srgbClr val="FFFFFF"/>
              </a:highlight>
            </a:endParaRPr>
          </a:p>
          <a:p>
            <a:pPr indent="-319722" lvl="0" marL="457200" rtl="0" algn="l">
              <a:spcBef>
                <a:spcPts val="0"/>
              </a:spcBef>
              <a:spcAft>
                <a:spcPts val="0"/>
              </a:spcAft>
              <a:buSzPct val="100000"/>
              <a:buChar char="●"/>
            </a:pPr>
            <a:r>
              <a:rPr lang="en" sz="2050">
                <a:solidFill>
                  <a:schemeClr val="dk1"/>
                </a:solidFill>
                <a:highlight>
                  <a:srgbClr val="FFFFFF"/>
                </a:highlight>
              </a:rPr>
              <a:t>The future outlook of this ensures that AI benefits people from underrepresented communities as much as people from privileged communities.</a:t>
            </a:r>
            <a:endParaRPr sz="2050">
              <a:solidFill>
                <a:schemeClr val="dk1"/>
              </a:solidFill>
              <a:highlight>
                <a:srgbClr val="FFFFFF"/>
              </a:highlight>
            </a:endParaRPr>
          </a:p>
          <a:p>
            <a:pPr indent="0" lvl="0" marL="0" rtl="0" algn="l">
              <a:spcBef>
                <a:spcPts val="1200"/>
              </a:spcBef>
              <a:spcAft>
                <a:spcPts val="1200"/>
              </a:spcAft>
              <a:buNone/>
            </a:pPr>
            <a:r>
              <a:t/>
            </a:r>
            <a:endParaRPr/>
          </a:p>
        </p:txBody>
      </p:sp>
      <p:pic>
        <p:nvPicPr>
          <p:cNvPr id="1068" name="Google Shape;1068;p153"/>
          <p:cNvPicPr preferRelativeResize="0"/>
          <p:nvPr/>
        </p:nvPicPr>
        <p:blipFill rotWithShape="1">
          <a:blip r:embed="rId3">
            <a:alphaModFix/>
          </a:blip>
          <a:srcRect b="0" l="10815" r="5857" t="0"/>
          <a:stretch/>
        </p:blipFill>
        <p:spPr>
          <a:xfrm>
            <a:off x="5525949" y="1301400"/>
            <a:ext cx="3222600" cy="25407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54"/>
          <p:cNvSpPr txBox="1"/>
          <p:nvPr>
            <p:ph type="title"/>
          </p:nvPr>
        </p:nvSpPr>
        <p:spPr>
          <a:xfrm>
            <a:off x="2259300" y="141425"/>
            <a:ext cx="5267700" cy="55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Its Positive Effect on Society</a:t>
            </a:r>
            <a:endParaRPr b="1"/>
          </a:p>
        </p:txBody>
      </p:sp>
      <p:sp>
        <p:nvSpPr>
          <p:cNvPr id="1074" name="Google Shape;1074;p154"/>
          <p:cNvSpPr txBox="1"/>
          <p:nvPr/>
        </p:nvSpPr>
        <p:spPr>
          <a:xfrm>
            <a:off x="3245756" y="822248"/>
            <a:ext cx="5774400" cy="4225200"/>
          </a:xfrm>
          <a:prstGeom prst="rect">
            <a:avLst/>
          </a:prstGeom>
          <a:noFill/>
          <a:ln>
            <a:noFill/>
          </a:ln>
        </p:spPr>
        <p:txBody>
          <a:bodyPr anchorCtr="0" anchor="t" bIns="91425" lIns="91425" spcFirstLastPara="1" rIns="91425" wrap="square" tIns="91425">
            <a:spAutoFit/>
          </a:bodyPr>
          <a:lstStyle/>
          <a:p>
            <a:pPr indent="-333375" lvl="0" marL="457200" rtl="0" algn="l">
              <a:lnSpc>
                <a:spcPct val="115000"/>
              </a:lnSpc>
              <a:spcBef>
                <a:spcPts val="0"/>
              </a:spcBef>
              <a:spcAft>
                <a:spcPts val="0"/>
              </a:spcAft>
              <a:buClr>
                <a:schemeClr val="dk1"/>
              </a:buClr>
              <a:buSzPts val="1650"/>
              <a:buFont typeface="Open Sans"/>
              <a:buChar char="●"/>
            </a:pPr>
            <a:r>
              <a:rPr lang="en" sz="1650">
                <a:solidFill>
                  <a:schemeClr val="dk1"/>
                </a:solidFill>
                <a:highlight>
                  <a:schemeClr val="lt1"/>
                </a:highlight>
                <a:latin typeface="Open Sans"/>
                <a:ea typeface="Open Sans"/>
                <a:cs typeface="Open Sans"/>
                <a:sym typeface="Open Sans"/>
              </a:rPr>
              <a:t>This is crucial for the inclusivity and well-being of a society, in healthcare, education, employment, entertainment, etc. </a:t>
            </a:r>
            <a:endParaRPr sz="1650">
              <a:solidFill>
                <a:schemeClr val="dk1"/>
              </a:solidFill>
              <a:highlight>
                <a:schemeClr val="lt1"/>
              </a:highlight>
              <a:latin typeface="Open Sans"/>
              <a:ea typeface="Open Sans"/>
              <a:cs typeface="Open Sans"/>
              <a:sym typeface="Open Sans"/>
            </a:endParaRPr>
          </a:p>
          <a:p>
            <a:pPr indent="-333375" lvl="0" marL="457200" rtl="0" algn="l">
              <a:lnSpc>
                <a:spcPct val="115000"/>
              </a:lnSpc>
              <a:spcBef>
                <a:spcPts val="0"/>
              </a:spcBef>
              <a:spcAft>
                <a:spcPts val="0"/>
              </a:spcAft>
              <a:buClr>
                <a:schemeClr val="dk1"/>
              </a:buClr>
              <a:buSzPts val="1650"/>
              <a:buFont typeface="Open Sans"/>
              <a:buChar char="●"/>
            </a:pPr>
            <a:r>
              <a:rPr lang="en" sz="1650">
                <a:solidFill>
                  <a:schemeClr val="dk1"/>
                </a:solidFill>
                <a:highlight>
                  <a:schemeClr val="lt1"/>
                </a:highlight>
                <a:latin typeface="Open Sans"/>
                <a:ea typeface="Open Sans"/>
                <a:cs typeface="Open Sans"/>
                <a:sym typeface="Open Sans"/>
              </a:rPr>
              <a:t>These different aspects of life are related to healthcare, for example education is required for professionals who contribute to the health industry, there are professionals who are employed in the health industry, there are certain types of entertainment and leisure which have a higher risk of injury. </a:t>
            </a:r>
            <a:endParaRPr sz="1650">
              <a:solidFill>
                <a:schemeClr val="dk1"/>
              </a:solidFill>
              <a:highlight>
                <a:schemeClr val="lt1"/>
              </a:highlight>
              <a:latin typeface="Open Sans"/>
              <a:ea typeface="Open Sans"/>
              <a:cs typeface="Open Sans"/>
              <a:sym typeface="Open Sans"/>
            </a:endParaRPr>
          </a:p>
          <a:p>
            <a:pPr indent="-333375" lvl="0" marL="457200" rtl="0" algn="l">
              <a:lnSpc>
                <a:spcPct val="115000"/>
              </a:lnSpc>
              <a:spcBef>
                <a:spcPts val="0"/>
              </a:spcBef>
              <a:spcAft>
                <a:spcPts val="0"/>
              </a:spcAft>
              <a:buClr>
                <a:schemeClr val="dk1"/>
              </a:buClr>
              <a:buSzPts val="1650"/>
              <a:buFont typeface="Open Sans"/>
              <a:buChar char="●"/>
            </a:pPr>
            <a:r>
              <a:rPr lang="en" sz="1650">
                <a:solidFill>
                  <a:schemeClr val="dk1"/>
                </a:solidFill>
                <a:highlight>
                  <a:schemeClr val="lt1"/>
                </a:highlight>
                <a:latin typeface="Open Sans"/>
                <a:ea typeface="Open Sans"/>
                <a:cs typeface="Open Sans"/>
                <a:sym typeface="Open Sans"/>
              </a:rPr>
              <a:t>As AI improves efficacy in all these aspects through its commitment for equality and equity, it would influence the equivalent for the medical field directly and indirectly. </a:t>
            </a:r>
            <a:endParaRPr sz="1650"/>
          </a:p>
        </p:txBody>
      </p:sp>
      <p:pic>
        <p:nvPicPr>
          <p:cNvPr id="1075" name="Google Shape;1075;p154"/>
          <p:cNvPicPr preferRelativeResize="0"/>
          <p:nvPr/>
        </p:nvPicPr>
        <p:blipFill rotWithShape="1">
          <a:blip r:embed="rId3">
            <a:alphaModFix/>
          </a:blip>
          <a:srcRect b="0" l="8925" r="0" t="0"/>
          <a:stretch/>
        </p:blipFill>
        <p:spPr>
          <a:xfrm>
            <a:off x="191791" y="1248150"/>
            <a:ext cx="3250800" cy="2647200"/>
          </a:xfrm>
          <a:prstGeom prst="ellipse">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55"/>
          <p:cNvSpPr txBox="1"/>
          <p:nvPr/>
        </p:nvSpPr>
        <p:spPr>
          <a:xfrm>
            <a:off x="626200" y="221350"/>
            <a:ext cx="15048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dk2"/>
                </a:solidFill>
                <a:latin typeface="Playfair Display Black"/>
                <a:ea typeface="Playfair Display Black"/>
                <a:cs typeface="Playfair Display Black"/>
                <a:sym typeface="Playfair Display Black"/>
              </a:rPr>
              <a:t>Future Outlook</a:t>
            </a:r>
            <a:endParaRPr i="1" sz="1200">
              <a:solidFill>
                <a:schemeClr val="dk2"/>
              </a:solidFill>
              <a:latin typeface="Playfair Display Black"/>
              <a:ea typeface="Playfair Display Black"/>
              <a:cs typeface="Playfair Display Black"/>
              <a:sym typeface="Playfair Display Black"/>
            </a:endParaRPr>
          </a:p>
        </p:txBody>
      </p:sp>
      <p:sp>
        <p:nvSpPr>
          <p:cNvPr id="1081" name="Google Shape;1081;p155"/>
          <p:cNvSpPr txBox="1"/>
          <p:nvPr>
            <p:ph type="title"/>
          </p:nvPr>
        </p:nvSpPr>
        <p:spPr>
          <a:xfrm>
            <a:off x="720000" y="1160000"/>
            <a:ext cx="4115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Navigating Five Years of AI Development</a:t>
            </a:r>
            <a:endParaRPr/>
          </a:p>
        </p:txBody>
      </p:sp>
      <p:sp>
        <p:nvSpPr>
          <p:cNvPr id="1082" name="Google Shape;1082;p155"/>
          <p:cNvSpPr txBox="1"/>
          <p:nvPr>
            <p:ph idx="1" type="body"/>
          </p:nvPr>
        </p:nvSpPr>
        <p:spPr>
          <a:xfrm>
            <a:off x="720000" y="2198350"/>
            <a:ext cx="4115400" cy="261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is covered::</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AutoNum type="arabicPeriod"/>
            </a:pPr>
            <a:r>
              <a:rPr lang="en">
                <a:solidFill>
                  <a:schemeClr val="dk1"/>
                </a:solidFill>
              </a:rPr>
              <a:t>Exploring AI’s promising yet uncertain future in healthcare</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Highlighting the rapid pace of recent AI Advancements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Envisioning a balanced integration of AI into healthcare</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Embracing optimism and realism about AI’s potential impact</a:t>
            </a:r>
            <a:endParaRPr>
              <a:solidFill>
                <a:schemeClr val="dk1"/>
              </a:solidFill>
            </a:endParaRPr>
          </a:p>
          <a:p>
            <a:pPr indent="0" lvl="0" marL="0" rtl="0" algn="l">
              <a:spcBef>
                <a:spcPts val="1600"/>
              </a:spcBef>
              <a:spcAft>
                <a:spcPts val="1600"/>
              </a:spcAft>
              <a:buNone/>
            </a:pPr>
            <a:r>
              <a:rPr lang="en">
                <a:solidFill>
                  <a:schemeClr val="dk1"/>
                </a:solidFill>
              </a:rPr>
              <a:t>Reminder: Context is key for projecting AI’s Future Development.</a:t>
            </a:r>
            <a:endParaRPr>
              <a:solidFill>
                <a:schemeClr val="dk1"/>
              </a:solidFill>
            </a:endParaRPr>
          </a:p>
        </p:txBody>
      </p:sp>
      <p:sp>
        <p:nvSpPr>
          <p:cNvPr id="1083" name="Google Shape;1083;p155"/>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33</a:t>
            </a:r>
            <a:endParaRPr/>
          </a:p>
        </p:txBody>
      </p:sp>
      <p:pic>
        <p:nvPicPr>
          <p:cNvPr id="1084" name="Google Shape;1084;p155"/>
          <p:cNvPicPr preferRelativeResize="0"/>
          <p:nvPr/>
        </p:nvPicPr>
        <p:blipFill rotWithShape="1">
          <a:blip r:embed="rId3">
            <a:alphaModFix/>
          </a:blip>
          <a:srcRect b="0" l="29592" r="0" t="0"/>
          <a:stretch/>
        </p:blipFill>
        <p:spPr>
          <a:xfrm>
            <a:off x="5448076" y="1308350"/>
            <a:ext cx="2982825" cy="2827824"/>
          </a:xfrm>
          <a:prstGeom prst="rect">
            <a:avLst/>
          </a:prstGeom>
          <a:noFill/>
          <a:ln cap="flat" cmpd="sng" w="9525">
            <a:solidFill>
              <a:schemeClr val="dk1"/>
            </a:solidFill>
            <a:prstDash val="solid"/>
            <a:round/>
            <a:headEnd len="sm" w="sm" type="none"/>
            <a:tailEnd len="sm" w="sm" type="none"/>
          </a:ln>
        </p:spPr>
      </p:pic>
      <p:pic>
        <p:nvPicPr>
          <p:cNvPr id="1085" name="Google Shape;1085;p155"/>
          <p:cNvPicPr preferRelativeResize="0"/>
          <p:nvPr/>
        </p:nvPicPr>
        <p:blipFill rotWithShape="1">
          <a:blip r:embed="rId4">
            <a:alphaModFix/>
          </a:blip>
          <a:srcRect b="0" l="23626" r="22418" t="0"/>
          <a:stretch/>
        </p:blipFill>
        <p:spPr>
          <a:xfrm>
            <a:off x="5448075" y="1308350"/>
            <a:ext cx="3051552" cy="28278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56"/>
          <p:cNvSpPr/>
          <p:nvPr/>
        </p:nvSpPr>
        <p:spPr>
          <a:xfrm>
            <a:off x="713100" y="1226075"/>
            <a:ext cx="3591600" cy="841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56"/>
          <p:cNvSpPr txBox="1"/>
          <p:nvPr/>
        </p:nvSpPr>
        <p:spPr>
          <a:xfrm>
            <a:off x="626200" y="221350"/>
            <a:ext cx="14568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dk2"/>
                </a:solidFill>
                <a:latin typeface="Playfair Display Black"/>
                <a:ea typeface="Playfair Display Black"/>
                <a:cs typeface="Playfair Display Black"/>
                <a:sym typeface="Playfair Display Black"/>
              </a:rPr>
              <a:t>Future Outlook</a:t>
            </a:r>
            <a:endParaRPr i="1" sz="1200">
              <a:solidFill>
                <a:schemeClr val="dk2"/>
              </a:solidFill>
              <a:latin typeface="Playfair Display Black"/>
              <a:ea typeface="Playfair Display Black"/>
              <a:cs typeface="Playfair Display Black"/>
              <a:sym typeface="Playfair Display Black"/>
            </a:endParaRPr>
          </a:p>
        </p:txBody>
      </p:sp>
      <p:sp>
        <p:nvSpPr>
          <p:cNvPr id="1092" name="Google Shape;1092;p156"/>
          <p:cNvSpPr txBox="1"/>
          <p:nvPr>
            <p:ph idx="2" type="title"/>
          </p:nvPr>
        </p:nvSpPr>
        <p:spPr>
          <a:xfrm>
            <a:off x="-710550" y="1362425"/>
            <a:ext cx="6438900" cy="56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2023 &amp; 2024</a:t>
            </a:r>
            <a:endParaRPr sz="3400"/>
          </a:p>
        </p:txBody>
      </p:sp>
      <p:sp>
        <p:nvSpPr>
          <p:cNvPr id="1093" name="Google Shape;1093;p156"/>
          <p:cNvSpPr txBox="1"/>
          <p:nvPr>
            <p:ph idx="1" type="subTitle"/>
          </p:nvPr>
        </p:nvSpPr>
        <p:spPr>
          <a:xfrm>
            <a:off x="713100" y="2991050"/>
            <a:ext cx="3591600" cy="5154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Catamaran"/>
              <a:buChar char="●"/>
            </a:pPr>
            <a:r>
              <a:rPr lang="en" sz="1800">
                <a:solidFill>
                  <a:srgbClr val="000000"/>
                </a:solidFill>
              </a:rPr>
              <a:t>Launch initiatives to create diverse AI training datasets.</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Catamaran"/>
              <a:buChar char="●"/>
            </a:pPr>
            <a:r>
              <a:rPr lang="en" sz="1800">
                <a:solidFill>
                  <a:srgbClr val="000000"/>
                </a:solidFill>
              </a:rPr>
              <a:t>Form global partnerships for data and research exchange. </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Catamaran"/>
              <a:buChar char="●"/>
            </a:pPr>
            <a:r>
              <a:rPr lang="en" sz="1800">
                <a:solidFill>
                  <a:srgbClr val="000000"/>
                </a:solidFill>
              </a:rPr>
              <a:t>Establish ethical guidelines for AI use in healthcare. </a:t>
            </a:r>
            <a:endParaRPr/>
          </a:p>
        </p:txBody>
      </p:sp>
      <p:sp>
        <p:nvSpPr>
          <p:cNvPr id="1094" name="Google Shape;1094;p156"/>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34</a:t>
            </a:r>
            <a:endParaRPr/>
          </a:p>
        </p:txBody>
      </p:sp>
      <p:pic>
        <p:nvPicPr>
          <p:cNvPr id="1095" name="Google Shape;1095;p156"/>
          <p:cNvPicPr preferRelativeResize="0"/>
          <p:nvPr/>
        </p:nvPicPr>
        <p:blipFill rotWithShape="1">
          <a:blip r:embed="rId3">
            <a:alphaModFix/>
          </a:blip>
          <a:srcRect b="0" l="0" r="9222" t="0"/>
          <a:stretch/>
        </p:blipFill>
        <p:spPr>
          <a:xfrm>
            <a:off x="4943750" y="1435175"/>
            <a:ext cx="3487150" cy="2562298"/>
          </a:xfrm>
          <a:prstGeom prst="rect">
            <a:avLst/>
          </a:prstGeom>
          <a:noFill/>
          <a:ln cap="flat" cmpd="sng" w="9525">
            <a:solidFill>
              <a:schemeClr val="dk1"/>
            </a:solidFill>
            <a:prstDash val="solid"/>
            <a:round/>
            <a:headEnd len="sm" w="sm" type="none"/>
            <a:tailEnd len="sm" w="sm" type="none"/>
          </a:ln>
        </p:spPr>
      </p:pic>
      <p:pic>
        <p:nvPicPr>
          <p:cNvPr id="1096" name="Google Shape;1096;p156"/>
          <p:cNvPicPr preferRelativeResize="0"/>
          <p:nvPr/>
        </p:nvPicPr>
        <p:blipFill rotWithShape="1">
          <a:blip r:embed="rId4">
            <a:alphaModFix/>
          </a:blip>
          <a:srcRect b="-21449" l="8892" r="7691" t="5507"/>
          <a:stretch/>
        </p:blipFill>
        <p:spPr>
          <a:xfrm>
            <a:off x="4943750" y="1435175"/>
            <a:ext cx="3487151" cy="3144050"/>
          </a:xfrm>
          <a:prstGeom prst="rect">
            <a:avLst/>
          </a:prstGeom>
          <a:noFill/>
          <a:ln>
            <a:noFill/>
          </a:ln>
        </p:spPr>
      </p:pic>
      <p:sp>
        <p:nvSpPr>
          <p:cNvPr id="1097" name="Google Shape;1097;p156"/>
          <p:cNvSpPr txBox="1"/>
          <p:nvPr/>
        </p:nvSpPr>
        <p:spPr>
          <a:xfrm>
            <a:off x="6144000" y="4291725"/>
            <a:ext cx="3000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2"/>
                </a:solidFill>
                <a:latin typeface="Playfair Display"/>
                <a:ea typeface="Playfair Display"/>
                <a:cs typeface="Playfair Display"/>
                <a:sym typeface="Playfair Display"/>
              </a:rPr>
              <a:t>Foundation</a:t>
            </a:r>
            <a:endParaRPr b="1" sz="3400">
              <a:solidFill>
                <a:schemeClr val="dk2"/>
              </a:solidFill>
              <a:latin typeface="Playfair Display"/>
              <a:ea typeface="Playfair Display"/>
              <a:cs typeface="Playfair Display"/>
              <a:sym typeface="Playfair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57"/>
          <p:cNvSpPr/>
          <p:nvPr/>
        </p:nvSpPr>
        <p:spPr>
          <a:xfrm>
            <a:off x="713100" y="877600"/>
            <a:ext cx="3591600" cy="841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57"/>
          <p:cNvSpPr txBox="1"/>
          <p:nvPr/>
        </p:nvSpPr>
        <p:spPr>
          <a:xfrm>
            <a:off x="626200" y="221350"/>
            <a:ext cx="14568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dk2"/>
                </a:solidFill>
                <a:latin typeface="Playfair Display Black"/>
                <a:ea typeface="Playfair Display Black"/>
                <a:cs typeface="Playfair Display Black"/>
                <a:sym typeface="Playfair Display Black"/>
              </a:rPr>
              <a:t>Future Outlook</a:t>
            </a:r>
            <a:endParaRPr i="1" sz="1200">
              <a:solidFill>
                <a:schemeClr val="dk2"/>
              </a:solidFill>
              <a:latin typeface="Playfair Display Black"/>
              <a:ea typeface="Playfair Display Black"/>
              <a:cs typeface="Playfair Display Black"/>
              <a:sym typeface="Playfair Display Black"/>
            </a:endParaRPr>
          </a:p>
        </p:txBody>
      </p:sp>
      <p:sp>
        <p:nvSpPr>
          <p:cNvPr id="1104" name="Google Shape;1104;p157"/>
          <p:cNvSpPr txBox="1"/>
          <p:nvPr>
            <p:ph idx="2" type="title"/>
          </p:nvPr>
        </p:nvSpPr>
        <p:spPr>
          <a:xfrm>
            <a:off x="-710550" y="1013950"/>
            <a:ext cx="6438900" cy="56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2025</a:t>
            </a:r>
            <a:endParaRPr sz="3400"/>
          </a:p>
        </p:txBody>
      </p:sp>
      <p:sp>
        <p:nvSpPr>
          <p:cNvPr id="1105" name="Google Shape;1105;p157"/>
          <p:cNvSpPr txBox="1"/>
          <p:nvPr>
            <p:ph idx="1" type="subTitle"/>
          </p:nvPr>
        </p:nvSpPr>
        <p:spPr>
          <a:xfrm>
            <a:off x="350100" y="2751638"/>
            <a:ext cx="4317600" cy="5154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Catamaran"/>
              <a:buChar char="●"/>
            </a:pPr>
            <a:r>
              <a:rPr lang="en" sz="1800">
                <a:solidFill>
                  <a:srgbClr val="000000"/>
                </a:solidFill>
              </a:rPr>
              <a:t>Enhance personalized medicine through AI and genomics integration.</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Catamaran"/>
              <a:buChar char="●"/>
            </a:pPr>
            <a:r>
              <a:rPr lang="en" sz="1800">
                <a:solidFill>
                  <a:srgbClr val="000000"/>
                </a:solidFill>
              </a:rPr>
              <a:t>Develop AI tools for early disease detection.</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Catamaran"/>
              <a:buChar char="●"/>
            </a:pPr>
            <a:r>
              <a:rPr lang="en" sz="1800">
                <a:solidFill>
                  <a:srgbClr val="000000"/>
                </a:solidFill>
              </a:rPr>
              <a:t>Innovate advanced AI algorithms for disease prediction and treatment planning.</a:t>
            </a:r>
            <a:endParaRPr sz="1800">
              <a:solidFill>
                <a:srgbClr val="000000"/>
              </a:solidFill>
            </a:endParaRPr>
          </a:p>
        </p:txBody>
      </p:sp>
      <p:sp>
        <p:nvSpPr>
          <p:cNvPr id="1106" name="Google Shape;1106;p157"/>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35</a:t>
            </a:r>
            <a:endParaRPr/>
          </a:p>
        </p:txBody>
      </p:sp>
      <p:pic>
        <p:nvPicPr>
          <p:cNvPr id="1107" name="Google Shape;1107;p157"/>
          <p:cNvPicPr preferRelativeResize="0"/>
          <p:nvPr/>
        </p:nvPicPr>
        <p:blipFill rotWithShape="1">
          <a:blip r:embed="rId3">
            <a:alphaModFix/>
          </a:blip>
          <a:srcRect b="0" l="0" r="9222" t="0"/>
          <a:stretch/>
        </p:blipFill>
        <p:spPr>
          <a:xfrm>
            <a:off x="4943750" y="1435175"/>
            <a:ext cx="3487150" cy="2562298"/>
          </a:xfrm>
          <a:prstGeom prst="rect">
            <a:avLst/>
          </a:prstGeom>
          <a:noFill/>
          <a:ln cap="flat" cmpd="sng" w="9525">
            <a:solidFill>
              <a:schemeClr val="dk1"/>
            </a:solidFill>
            <a:prstDash val="solid"/>
            <a:round/>
            <a:headEnd len="sm" w="sm" type="none"/>
            <a:tailEnd len="sm" w="sm" type="none"/>
          </a:ln>
        </p:spPr>
      </p:pic>
      <p:pic>
        <p:nvPicPr>
          <p:cNvPr id="1108" name="Google Shape;1108;p157"/>
          <p:cNvPicPr preferRelativeResize="0"/>
          <p:nvPr/>
        </p:nvPicPr>
        <p:blipFill rotWithShape="1">
          <a:blip r:embed="rId4">
            <a:alphaModFix/>
          </a:blip>
          <a:srcRect b="-21449" l="8892" r="7691" t="5507"/>
          <a:stretch/>
        </p:blipFill>
        <p:spPr>
          <a:xfrm>
            <a:off x="4943750" y="1435175"/>
            <a:ext cx="3487151" cy="3144050"/>
          </a:xfrm>
          <a:prstGeom prst="rect">
            <a:avLst/>
          </a:prstGeom>
          <a:noFill/>
          <a:ln>
            <a:noFill/>
          </a:ln>
        </p:spPr>
      </p:pic>
      <p:pic>
        <p:nvPicPr>
          <p:cNvPr id="1109" name="Google Shape;1109;p157"/>
          <p:cNvPicPr preferRelativeResize="0"/>
          <p:nvPr/>
        </p:nvPicPr>
        <p:blipFill rotWithShape="1">
          <a:blip r:embed="rId5">
            <a:alphaModFix/>
          </a:blip>
          <a:srcRect b="5855" l="0" r="0" t="0"/>
          <a:stretch/>
        </p:blipFill>
        <p:spPr>
          <a:xfrm>
            <a:off x="4943750" y="1435175"/>
            <a:ext cx="3487152" cy="2562299"/>
          </a:xfrm>
          <a:prstGeom prst="rect">
            <a:avLst/>
          </a:prstGeom>
          <a:noFill/>
          <a:ln>
            <a:noFill/>
          </a:ln>
        </p:spPr>
      </p:pic>
      <p:sp>
        <p:nvSpPr>
          <p:cNvPr id="1110" name="Google Shape;1110;p157"/>
          <p:cNvSpPr txBox="1"/>
          <p:nvPr/>
        </p:nvSpPr>
        <p:spPr>
          <a:xfrm>
            <a:off x="3243300" y="4299300"/>
            <a:ext cx="5900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2"/>
                </a:solidFill>
                <a:latin typeface="Playfair Display"/>
                <a:ea typeface="Playfair Display"/>
                <a:cs typeface="Playfair Display"/>
                <a:sym typeface="Playfair Display"/>
              </a:rPr>
              <a:t>Research and Development</a:t>
            </a:r>
            <a:endParaRPr b="1" sz="3400">
              <a:solidFill>
                <a:schemeClr val="dk2"/>
              </a:solidFill>
              <a:latin typeface="Playfair Display"/>
              <a:ea typeface="Playfair Display"/>
              <a:cs typeface="Playfair Display"/>
              <a:sym typeface="Playfair Displ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58"/>
          <p:cNvSpPr/>
          <p:nvPr/>
        </p:nvSpPr>
        <p:spPr>
          <a:xfrm>
            <a:off x="713100" y="877600"/>
            <a:ext cx="3591600" cy="841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58"/>
          <p:cNvSpPr txBox="1"/>
          <p:nvPr/>
        </p:nvSpPr>
        <p:spPr>
          <a:xfrm>
            <a:off x="626200" y="221350"/>
            <a:ext cx="14568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dk2"/>
                </a:solidFill>
                <a:latin typeface="Playfair Display Black"/>
                <a:ea typeface="Playfair Display Black"/>
                <a:cs typeface="Playfair Display Black"/>
                <a:sym typeface="Playfair Display Black"/>
              </a:rPr>
              <a:t>Future Outlook</a:t>
            </a:r>
            <a:endParaRPr i="1" sz="1200">
              <a:solidFill>
                <a:schemeClr val="dk2"/>
              </a:solidFill>
              <a:latin typeface="Playfair Display Black"/>
              <a:ea typeface="Playfair Display Black"/>
              <a:cs typeface="Playfair Display Black"/>
              <a:sym typeface="Playfair Display Black"/>
            </a:endParaRPr>
          </a:p>
        </p:txBody>
      </p:sp>
      <p:sp>
        <p:nvSpPr>
          <p:cNvPr id="1117" name="Google Shape;1117;p158"/>
          <p:cNvSpPr txBox="1"/>
          <p:nvPr>
            <p:ph idx="2" type="title"/>
          </p:nvPr>
        </p:nvSpPr>
        <p:spPr>
          <a:xfrm>
            <a:off x="-710550" y="1013950"/>
            <a:ext cx="6438900" cy="56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2026</a:t>
            </a:r>
            <a:endParaRPr sz="3400"/>
          </a:p>
        </p:txBody>
      </p:sp>
      <p:sp>
        <p:nvSpPr>
          <p:cNvPr id="1118" name="Google Shape;1118;p158"/>
          <p:cNvSpPr txBox="1"/>
          <p:nvPr>
            <p:ph idx="1" type="subTitle"/>
          </p:nvPr>
        </p:nvSpPr>
        <p:spPr>
          <a:xfrm>
            <a:off x="555000" y="3033400"/>
            <a:ext cx="3907800" cy="5154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Catamaran"/>
              <a:buChar char="●"/>
            </a:pPr>
            <a:r>
              <a:rPr lang="en" sz="1800">
                <a:solidFill>
                  <a:srgbClr val="000000"/>
                </a:solidFill>
              </a:rPr>
              <a:t>Conduct clinical trials to assess AI systems’ effectiveness in healthcare.</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Catamaran"/>
              <a:buChar char="●"/>
            </a:pPr>
            <a:r>
              <a:rPr lang="en" sz="1800">
                <a:solidFill>
                  <a:srgbClr val="000000"/>
                </a:solidFill>
              </a:rPr>
              <a:t>Integrate AI with telehealth services to improve healthcare accessibility.</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Catamaran"/>
              <a:buChar char="●"/>
            </a:pPr>
            <a:r>
              <a:rPr lang="en" sz="1800">
                <a:solidFill>
                  <a:srgbClr val="000000"/>
                </a:solidFill>
              </a:rPr>
              <a:t>Use AI for operational efficiencies in healthcare facilities.</a:t>
            </a:r>
            <a:endParaRPr sz="1800">
              <a:solidFill>
                <a:srgbClr val="000000"/>
              </a:solidFill>
            </a:endParaRPr>
          </a:p>
        </p:txBody>
      </p:sp>
      <p:sp>
        <p:nvSpPr>
          <p:cNvPr id="1119" name="Google Shape;1119;p158"/>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36</a:t>
            </a:r>
            <a:endParaRPr/>
          </a:p>
        </p:txBody>
      </p:sp>
      <p:pic>
        <p:nvPicPr>
          <p:cNvPr id="1120" name="Google Shape;1120;p158"/>
          <p:cNvPicPr preferRelativeResize="0"/>
          <p:nvPr/>
        </p:nvPicPr>
        <p:blipFill rotWithShape="1">
          <a:blip r:embed="rId3">
            <a:alphaModFix/>
          </a:blip>
          <a:srcRect b="0" l="0" r="9222" t="0"/>
          <a:stretch/>
        </p:blipFill>
        <p:spPr>
          <a:xfrm>
            <a:off x="4943750" y="1435175"/>
            <a:ext cx="3487150" cy="2562298"/>
          </a:xfrm>
          <a:prstGeom prst="rect">
            <a:avLst/>
          </a:prstGeom>
          <a:noFill/>
          <a:ln cap="flat" cmpd="sng" w="9525">
            <a:solidFill>
              <a:schemeClr val="dk1"/>
            </a:solidFill>
            <a:prstDash val="solid"/>
            <a:round/>
            <a:headEnd len="sm" w="sm" type="none"/>
            <a:tailEnd len="sm" w="sm" type="none"/>
          </a:ln>
        </p:spPr>
      </p:pic>
      <p:pic>
        <p:nvPicPr>
          <p:cNvPr id="1121" name="Google Shape;1121;p158"/>
          <p:cNvPicPr preferRelativeResize="0"/>
          <p:nvPr/>
        </p:nvPicPr>
        <p:blipFill rotWithShape="1">
          <a:blip r:embed="rId4">
            <a:alphaModFix/>
          </a:blip>
          <a:srcRect b="-21449" l="8892" r="7691" t="5507"/>
          <a:stretch/>
        </p:blipFill>
        <p:spPr>
          <a:xfrm>
            <a:off x="4943750" y="1435175"/>
            <a:ext cx="3487151" cy="3144050"/>
          </a:xfrm>
          <a:prstGeom prst="rect">
            <a:avLst/>
          </a:prstGeom>
          <a:noFill/>
          <a:ln>
            <a:noFill/>
          </a:ln>
        </p:spPr>
      </p:pic>
      <p:pic>
        <p:nvPicPr>
          <p:cNvPr id="1122" name="Google Shape;1122;p158"/>
          <p:cNvPicPr preferRelativeResize="0"/>
          <p:nvPr/>
        </p:nvPicPr>
        <p:blipFill rotWithShape="1">
          <a:blip r:embed="rId5">
            <a:alphaModFix/>
          </a:blip>
          <a:srcRect b="5855" l="0" r="0" t="0"/>
          <a:stretch/>
        </p:blipFill>
        <p:spPr>
          <a:xfrm>
            <a:off x="4943750" y="1435175"/>
            <a:ext cx="3487152" cy="2562299"/>
          </a:xfrm>
          <a:prstGeom prst="rect">
            <a:avLst/>
          </a:prstGeom>
          <a:noFill/>
          <a:ln>
            <a:noFill/>
          </a:ln>
        </p:spPr>
      </p:pic>
      <p:sp>
        <p:nvSpPr>
          <p:cNvPr id="1123" name="Google Shape;1123;p158"/>
          <p:cNvSpPr txBox="1"/>
          <p:nvPr/>
        </p:nvSpPr>
        <p:spPr>
          <a:xfrm>
            <a:off x="3521400" y="4280100"/>
            <a:ext cx="56226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2"/>
                </a:solidFill>
                <a:latin typeface="Playfair Display"/>
                <a:ea typeface="Playfair Display"/>
                <a:cs typeface="Playfair Display"/>
                <a:sym typeface="Playfair Display"/>
              </a:rPr>
              <a:t>Implementing &amp; Testing</a:t>
            </a:r>
            <a:endParaRPr b="1" sz="3400">
              <a:solidFill>
                <a:schemeClr val="dk2"/>
              </a:solidFill>
              <a:latin typeface="Playfair Display"/>
              <a:ea typeface="Playfair Display"/>
              <a:cs typeface="Playfair Display"/>
              <a:sym typeface="Playfair Display"/>
            </a:endParaRPr>
          </a:p>
        </p:txBody>
      </p:sp>
      <p:pic>
        <p:nvPicPr>
          <p:cNvPr id="1124" name="Google Shape;1124;p158"/>
          <p:cNvPicPr preferRelativeResize="0"/>
          <p:nvPr/>
        </p:nvPicPr>
        <p:blipFill rotWithShape="1">
          <a:blip r:embed="rId6">
            <a:alphaModFix/>
          </a:blip>
          <a:srcRect b="2171" l="0" r="0" t="0"/>
          <a:stretch/>
        </p:blipFill>
        <p:spPr>
          <a:xfrm>
            <a:off x="4943750" y="1435175"/>
            <a:ext cx="3487150" cy="2562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59"/>
          <p:cNvSpPr/>
          <p:nvPr/>
        </p:nvSpPr>
        <p:spPr>
          <a:xfrm>
            <a:off x="713100" y="877600"/>
            <a:ext cx="3591600" cy="841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59"/>
          <p:cNvSpPr txBox="1"/>
          <p:nvPr/>
        </p:nvSpPr>
        <p:spPr>
          <a:xfrm>
            <a:off x="626200" y="221350"/>
            <a:ext cx="14568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dk2"/>
                </a:solidFill>
                <a:latin typeface="Playfair Display Black"/>
                <a:ea typeface="Playfair Display Black"/>
                <a:cs typeface="Playfair Display Black"/>
                <a:sym typeface="Playfair Display Black"/>
              </a:rPr>
              <a:t>Future Outlook</a:t>
            </a:r>
            <a:endParaRPr i="1" sz="1200">
              <a:solidFill>
                <a:schemeClr val="dk2"/>
              </a:solidFill>
              <a:latin typeface="Playfair Display Black"/>
              <a:ea typeface="Playfair Display Black"/>
              <a:cs typeface="Playfair Display Black"/>
              <a:sym typeface="Playfair Display Black"/>
            </a:endParaRPr>
          </a:p>
        </p:txBody>
      </p:sp>
      <p:sp>
        <p:nvSpPr>
          <p:cNvPr id="1131" name="Google Shape;1131;p159"/>
          <p:cNvSpPr txBox="1"/>
          <p:nvPr>
            <p:ph idx="2" type="title"/>
          </p:nvPr>
        </p:nvSpPr>
        <p:spPr>
          <a:xfrm>
            <a:off x="-710550" y="1013950"/>
            <a:ext cx="6438900" cy="56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2027 &amp; 2028</a:t>
            </a:r>
            <a:endParaRPr sz="3400"/>
          </a:p>
        </p:txBody>
      </p:sp>
      <p:sp>
        <p:nvSpPr>
          <p:cNvPr id="1132" name="Google Shape;1132;p159"/>
          <p:cNvSpPr txBox="1"/>
          <p:nvPr>
            <p:ph idx="1" type="subTitle"/>
          </p:nvPr>
        </p:nvSpPr>
        <p:spPr>
          <a:xfrm>
            <a:off x="555000" y="3033400"/>
            <a:ext cx="3907800" cy="5154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Catamaran"/>
              <a:buChar char="●"/>
            </a:pPr>
            <a:r>
              <a:rPr lang="en" sz="1800">
                <a:solidFill>
                  <a:srgbClr val="000000"/>
                </a:solidFill>
              </a:rPr>
              <a:t>Apply AI in drug discovery, advancing clinical trials for new treatments.</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Catamaran"/>
              <a:buChar char="●"/>
            </a:pPr>
            <a:r>
              <a:rPr lang="en" sz="1800">
                <a:solidFill>
                  <a:srgbClr val="000000"/>
                </a:solidFill>
              </a:rPr>
              <a:t>Initiate AI projects targeting global health challenges.</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Open Sans"/>
              <a:buChar char="●"/>
            </a:pPr>
            <a:r>
              <a:rPr lang="en" sz="1800">
                <a:solidFill>
                  <a:srgbClr val="000000"/>
                </a:solidFill>
              </a:rPr>
              <a:t>Explore AI applications in emerging healthcare fields like mental health and regenerative medicine.</a:t>
            </a:r>
            <a:r>
              <a:rPr lang="en" sz="1800">
                <a:solidFill>
                  <a:srgbClr val="000000"/>
                </a:solidFill>
                <a:latin typeface="Open Sans"/>
                <a:ea typeface="Open Sans"/>
                <a:cs typeface="Open Sans"/>
                <a:sym typeface="Open Sans"/>
              </a:rPr>
              <a:t> </a:t>
            </a:r>
            <a:endParaRPr sz="1800">
              <a:solidFill>
                <a:srgbClr val="000000"/>
              </a:solidFill>
            </a:endParaRPr>
          </a:p>
        </p:txBody>
      </p:sp>
      <p:sp>
        <p:nvSpPr>
          <p:cNvPr id="1133" name="Google Shape;1133;p159"/>
          <p:cNvSpPr txBox="1"/>
          <p:nvPr>
            <p:ph idx="12" type="sldNum"/>
          </p:nvPr>
        </p:nvSpPr>
        <p:spPr>
          <a:xfrm>
            <a:off x="7950925" y="219450"/>
            <a:ext cx="548700" cy="24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34" name="Google Shape;1134;p159"/>
          <p:cNvPicPr preferRelativeResize="0"/>
          <p:nvPr/>
        </p:nvPicPr>
        <p:blipFill rotWithShape="1">
          <a:blip r:embed="rId3">
            <a:alphaModFix/>
          </a:blip>
          <a:srcRect b="0" l="0" r="9222" t="0"/>
          <a:stretch/>
        </p:blipFill>
        <p:spPr>
          <a:xfrm>
            <a:off x="4943750" y="1435175"/>
            <a:ext cx="3487150" cy="2562298"/>
          </a:xfrm>
          <a:prstGeom prst="rect">
            <a:avLst/>
          </a:prstGeom>
          <a:noFill/>
          <a:ln cap="flat" cmpd="sng" w="9525">
            <a:solidFill>
              <a:schemeClr val="dk1"/>
            </a:solidFill>
            <a:prstDash val="solid"/>
            <a:round/>
            <a:headEnd len="sm" w="sm" type="none"/>
            <a:tailEnd len="sm" w="sm" type="none"/>
          </a:ln>
        </p:spPr>
      </p:pic>
      <p:pic>
        <p:nvPicPr>
          <p:cNvPr id="1135" name="Google Shape;1135;p159"/>
          <p:cNvPicPr preferRelativeResize="0"/>
          <p:nvPr/>
        </p:nvPicPr>
        <p:blipFill rotWithShape="1">
          <a:blip r:embed="rId4">
            <a:alphaModFix/>
          </a:blip>
          <a:srcRect b="-21449" l="8892" r="7691" t="5507"/>
          <a:stretch/>
        </p:blipFill>
        <p:spPr>
          <a:xfrm>
            <a:off x="4943750" y="1435175"/>
            <a:ext cx="3487151" cy="3144050"/>
          </a:xfrm>
          <a:prstGeom prst="rect">
            <a:avLst/>
          </a:prstGeom>
          <a:noFill/>
          <a:ln>
            <a:noFill/>
          </a:ln>
        </p:spPr>
      </p:pic>
      <p:pic>
        <p:nvPicPr>
          <p:cNvPr id="1136" name="Google Shape;1136;p159"/>
          <p:cNvPicPr preferRelativeResize="0"/>
          <p:nvPr/>
        </p:nvPicPr>
        <p:blipFill rotWithShape="1">
          <a:blip r:embed="rId5">
            <a:alphaModFix/>
          </a:blip>
          <a:srcRect b="5855" l="0" r="0" t="0"/>
          <a:stretch/>
        </p:blipFill>
        <p:spPr>
          <a:xfrm>
            <a:off x="4943750" y="1435175"/>
            <a:ext cx="3487152" cy="2562299"/>
          </a:xfrm>
          <a:prstGeom prst="rect">
            <a:avLst/>
          </a:prstGeom>
          <a:noFill/>
          <a:ln>
            <a:noFill/>
          </a:ln>
        </p:spPr>
      </p:pic>
      <p:sp>
        <p:nvSpPr>
          <p:cNvPr id="1137" name="Google Shape;1137;p159"/>
          <p:cNvSpPr txBox="1"/>
          <p:nvPr/>
        </p:nvSpPr>
        <p:spPr>
          <a:xfrm>
            <a:off x="3540600" y="4289700"/>
            <a:ext cx="5603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2"/>
                </a:solidFill>
                <a:latin typeface="Playfair Display"/>
                <a:ea typeface="Playfair Display"/>
                <a:cs typeface="Playfair Display"/>
                <a:sym typeface="Playfair Display"/>
              </a:rPr>
              <a:t>Optimizing &amp; Expansion</a:t>
            </a:r>
            <a:endParaRPr b="1" sz="3400">
              <a:solidFill>
                <a:schemeClr val="dk2"/>
              </a:solidFill>
              <a:latin typeface="Playfair Display"/>
              <a:ea typeface="Playfair Display"/>
              <a:cs typeface="Playfair Display"/>
              <a:sym typeface="Playfair Display"/>
            </a:endParaRPr>
          </a:p>
        </p:txBody>
      </p:sp>
      <p:pic>
        <p:nvPicPr>
          <p:cNvPr id="1138" name="Google Shape;1138;p159"/>
          <p:cNvPicPr preferRelativeResize="0"/>
          <p:nvPr/>
        </p:nvPicPr>
        <p:blipFill rotWithShape="1">
          <a:blip r:embed="rId6">
            <a:alphaModFix/>
          </a:blip>
          <a:srcRect b="2171" l="0" r="0" t="0"/>
          <a:stretch/>
        </p:blipFill>
        <p:spPr>
          <a:xfrm>
            <a:off x="4943750" y="1435175"/>
            <a:ext cx="3487150" cy="2562300"/>
          </a:xfrm>
          <a:prstGeom prst="rect">
            <a:avLst/>
          </a:prstGeom>
          <a:noFill/>
          <a:ln>
            <a:noFill/>
          </a:ln>
        </p:spPr>
      </p:pic>
      <p:pic>
        <p:nvPicPr>
          <p:cNvPr id="1139" name="Google Shape;1139;p159"/>
          <p:cNvPicPr preferRelativeResize="0"/>
          <p:nvPr/>
        </p:nvPicPr>
        <p:blipFill rotWithShape="1">
          <a:blip r:embed="rId7">
            <a:alphaModFix/>
          </a:blip>
          <a:srcRect b="5328" l="0" r="0" t="7464"/>
          <a:stretch/>
        </p:blipFill>
        <p:spPr>
          <a:xfrm>
            <a:off x="4943750" y="1435175"/>
            <a:ext cx="3487151" cy="2562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60"/>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In Closing…</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61"/>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Overall Benefits</a:t>
            </a:r>
            <a:endParaRPr b="1"/>
          </a:p>
        </p:txBody>
      </p:sp>
      <p:sp>
        <p:nvSpPr>
          <p:cNvPr id="1150" name="Google Shape;1150;p161"/>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o</a:t>
            </a:r>
            <a:r>
              <a:rPr lang="en"/>
              <a:t>f AI in Healthcare:</a:t>
            </a:r>
            <a:endParaRPr/>
          </a:p>
        </p:txBody>
      </p:sp>
      <p:sp>
        <p:nvSpPr>
          <p:cNvPr id="1151" name="Google Shape;1151;p16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1000"/>
              </a:spcBef>
              <a:spcAft>
                <a:spcPts val="0"/>
              </a:spcAft>
              <a:buSzPts val="1800"/>
              <a:buChar char="●"/>
            </a:pPr>
            <a:r>
              <a:rPr lang="en"/>
              <a:t>Optimize healthcare systems</a:t>
            </a:r>
            <a:endParaRPr/>
          </a:p>
          <a:p>
            <a:pPr indent="-342900" lvl="0" marL="457200" rtl="0" algn="l">
              <a:spcBef>
                <a:spcPts val="1200"/>
              </a:spcBef>
              <a:spcAft>
                <a:spcPts val="0"/>
              </a:spcAft>
              <a:buSzPts val="1800"/>
              <a:buChar char="●"/>
            </a:pPr>
            <a:r>
              <a:rPr lang="en"/>
              <a:t>Improve patient care</a:t>
            </a:r>
            <a:endParaRPr/>
          </a:p>
          <a:p>
            <a:pPr indent="-342900" lvl="0" marL="457200" rtl="0" algn="l">
              <a:spcBef>
                <a:spcPts val="1000"/>
              </a:spcBef>
              <a:spcAft>
                <a:spcPts val="0"/>
              </a:spcAft>
              <a:buSzPts val="1800"/>
              <a:buChar char="●"/>
            </a:pPr>
            <a:r>
              <a:rPr lang="en"/>
              <a:t>Improve global health</a:t>
            </a:r>
            <a:endParaRPr/>
          </a:p>
          <a:p>
            <a:pPr indent="-342900" lvl="0" marL="457200" rtl="0" algn="l">
              <a:spcBef>
                <a:spcPts val="1000"/>
              </a:spcBef>
              <a:spcAft>
                <a:spcPts val="1200"/>
              </a:spcAft>
              <a:buSzPts val="1800"/>
              <a:buChar char="●"/>
            </a:pPr>
            <a:r>
              <a:rPr lang="en"/>
              <a:t>Combat stressors imposed by growing population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The Problem</a:t>
            </a:r>
            <a:endParaRPr b="1"/>
          </a:p>
        </p:txBody>
      </p:sp>
      <p:sp>
        <p:nvSpPr>
          <p:cNvPr id="860" name="Google Shape;860;p1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t>
            </a:r>
            <a:r>
              <a:rPr b="1" lang="en"/>
              <a:t>population </a:t>
            </a:r>
            <a:r>
              <a:rPr lang="en"/>
              <a:t>is set to </a:t>
            </a:r>
            <a:r>
              <a:rPr b="1" lang="en"/>
              <a:t>increase by 2 billion in the next 30 years </a:t>
            </a:r>
            <a:r>
              <a:rPr lang="en"/>
              <a:t>(United Nations, n.d.), and post-pandemic, </a:t>
            </a:r>
            <a:r>
              <a:rPr b="1" lang="en"/>
              <a:t>healthcare institutions </a:t>
            </a:r>
            <a:r>
              <a:rPr lang="en"/>
              <a:t>have </a:t>
            </a:r>
            <a:r>
              <a:rPr b="1" lang="en"/>
              <a:t>reached all-time high levels of stress, burnout, and physician turnover </a:t>
            </a:r>
            <a:r>
              <a:rPr lang="en"/>
              <a:t>(Glazier, 2023). The growing population will only exacerbate these structural challenges in the healthcare industry, making it </a:t>
            </a:r>
            <a:r>
              <a:rPr lang="en"/>
              <a:t>difficult </a:t>
            </a:r>
            <a:r>
              <a:rPr lang="en"/>
              <a:t>for people to access the health services they require.  </a:t>
            </a:r>
            <a:endParaRPr/>
          </a:p>
          <a:p>
            <a:pPr indent="0" lvl="0" marL="0" rtl="0" algn="l">
              <a:spcBef>
                <a:spcPts val="1200"/>
              </a:spcBef>
              <a:spcAft>
                <a:spcPts val="1200"/>
              </a:spcAft>
              <a:buNone/>
            </a:pPr>
            <a:r>
              <a:rPr lang="en"/>
              <a:t>Solving this problem would reduce stress on healthcare institutions and staff, as well as ensure patients receive quality, timely care fitted to their needs.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62"/>
          <p:cNvSpPr txBox="1"/>
          <p:nvPr>
            <p:ph idx="1" type="body"/>
          </p:nvPr>
        </p:nvSpPr>
        <p:spPr>
          <a:xfrm>
            <a:off x="311700" y="865050"/>
            <a:ext cx="8520600" cy="4111500"/>
          </a:xfrm>
          <a:prstGeom prst="rect">
            <a:avLst/>
          </a:prstGeom>
        </p:spPr>
        <p:txBody>
          <a:bodyPr anchorCtr="0" anchor="ctr" bIns="91425" lIns="91425" spcFirstLastPara="1" rIns="91425" wrap="square" tIns="91425">
            <a:normAutofit fontScale="85000" lnSpcReduction="10000"/>
          </a:bodyPr>
          <a:lstStyle/>
          <a:p>
            <a:pPr indent="-355600" lvl="0" marL="355600" rtl="0" algn="l">
              <a:lnSpc>
                <a:spcPct val="115000"/>
              </a:lnSpc>
              <a:spcBef>
                <a:spcPts val="0"/>
              </a:spcBef>
              <a:spcAft>
                <a:spcPts val="0"/>
              </a:spcAft>
              <a:buNone/>
            </a:pPr>
            <a:r>
              <a:rPr lang="en" sz="1100">
                <a:solidFill>
                  <a:schemeClr val="dk1"/>
                </a:solidFill>
                <a:highlight>
                  <a:srgbClr val="FFFFFF"/>
                </a:highlight>
                <a:latin typeface="Times New Roman"/>
                <a:ea typeface="Times New Roman"/>
                <a:cs typeface="Times New Roman"/>
                <a:sym typeface="Times New Roman"/>
              </a:rPr>
              <a:t>Ahmad, Z., Rahim, S., Zubair, M., &amp; Abdul-Ghafar, J. (2021, March 17). </a:t>
            </a:r>
            <a:r>
              <a:rPr i="1" lang="en" sz="1100">
                <a:solidFill>
                  <a:schemeClr val="dk1"/>
                </a:solidFill>
                <a:highlight>
                  <a:srgbClr val="FFFFFF"/>
                </a:highlight>
                <a:latin typeface="Times New Roman"/>
                <a:ea typeface="Times New Roman"/>
                <a:cs typeface="Times New Roman"/>
                <a:sym typeface="Times New Roman"/>
              </a:rPr>
              <a:t>Artificial Intelligence (AI) in medicine, current applications and future role with special emphasis on its potential and promise in pathology: Present and future impact, obstacles including costs and acceptance among pathologists, practical and philosophical considerations. A Comprehensive Review - Diagnostic Pathology</a:t>
            </a:r>
            <a:r>
              <a:rPr lang="en" sz="1100">
                <a:solidFill>
                  <a:schemeClr val="dk1"/>
                </a:solidFill>
                <a:highlight>
                  <a:srgbClr val="FFFFFF"/>
                </a:highlight>
                <a:latin typeface="Times New Roman"/>
                <a:ea typeface="Times New Roman"/>
                <a:cs typeface="Times New Roman"/>
                <a:sym typeface="Times New Roman"/>
              </a:rPr>
              <a:t>. SpringerLink.</a:t>
            </a:r>
            <a:r>
              <a:rPr lang="en" sz="110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100" u="sng">
                <a:solidFill>
                  <a:srgbClr val="0563C1"/>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https://link.springer.com/article/10.1186/s13000-021-01085-4</a:t>
            </a:r>
            <a:r>
              <a:rPr lang="en" sz="1100">
                <a:solidFill>
                  <a:schemeClr val="dk1"/>
                </a:solidFill>
                <a:highlight>
                  <a:srgbClr val="FFFFFF"/>
                </a:highlight>
                <a:latin typeface="Times New Roman"/>
                <a:ea typeface="Times New Roman"/>
                <a:cs typeface="Times New Roman"/>
                <a:sym typeface="Times New Roman"/>
              </a:rPr>
              <a:t> </a:t>
            </a:r>
            <a:endParaRPr sz="1100">
              <a:solidFill>
                <a:schemeClr val="dk1"/>
              </a:solidFill>
              <a:highlight>
                <a:srgbClr val="FFFFFF"/>
              </a:highlight>
              <a:latin typeface="Times New Roman"/>
              <a:ea typeface="Times New Roman"/>
              <a:cs typeface="Times New Roman"/>
              <a:sym typeface="Times New Roman"/>
            </a:endParaRPr>
          </a:p>
          <a:p>
            <a:pPr indent="-355600" lvl="0" marL="355600" rtl="0" algn="l">
              <a:lnSpc>
                <a:spcPct val="115000"/>
              </a:lnSpc>
              <a:spcBef>
                <a:spcPts val="0"/>
              </a:spcBef>
              <a:spcAft>
                <a:spcPts val="0"/>
              </a:spcAft>
              <a:buNone/>
            </a:pPr>
            <a:r>
              <a:rPr lang="en" sz="1100">
                <a:highlight>
                  <a:schemeClr val="lt1"/>
                </a:highlight>
                <a:latin typeface="Times New Roman"/>
                <a:ea typeface="Times New Roman"/>
                <a:cs typeface="Times New Roman"/>
                <a:sym typeface="Times New Roman"/>
              </a:rPr>
              <a:t>Andreotta, A. J., Kirkham, N., &amp; Rizzi, M. (2021, August 30). </a:t>
            </a:r>
            <a:r>
              <a:rPr i="1" lang="en" sz="1100">
                <a:highlight>
                  <a:schemeClr val="lt1"/>
                </a:highlight>
                <a:latin typeface="Times New Roman"/>
                <a:ea typeface="Times New Roman"/>
                <a:cs typeface="Times New Roman"/>
                <a:sym typeface="Times New Roman"/>
              </a:rPr>
              <a:t>Ai, Big Data, and the future of consent - AI &amp; Society</a:t>
            </a:r>
            <a:r>
              <a:rPr lang="en" sz="1100">
                <a:highlight>
                  <a:schemeClr val="lt1"/>
                </a:highlight>
                <a:latin typeface="Times New Roman"/>
                <a:ea typeface="Times New Roman"/>
                <a:cs typeface="Times New Roman"/>
                <a:sym typeface="Times New Roman"/>
              </a:rPr>
              <a:t>. SpringerLink. </a:t>
            </a:r>
            <a:r>
              <a:rPr lang="en" sz="1100" u="sng">
                <a:solidFill>
                  <a:schemeClr val="hlink"/>
                </a:solidFill>
                <a:highlight>
                  <a:schemeClr val="lt1"/>
                </a:highlight>
                <a:latin typeface="Times New Roman"/>
                <a:ea typeface="Times New Roman"/>
                <a:cs typeface="Times New Roman"/>
                <a:sym typeface="Times New Roman"/>
                <a:hlinkClick r:id="rId5"/>
              </a:rPr>
              <a:t>https://link.springer.com/article/10.1007/s00146-021-01262-5</a:t>
            </a:r>
            <a:endParaRPr sz="1100">
              <a:highlight>
                <a:schemeClr val="lt1"/>
              </a:highlight>
              <a:latin typeface="Times New Roman"/>
              <a:ea typeface="Times New Roman"/>
              <a:cs typeface="Times New Roman"/>
              <a:sym typeface="Times New Roman"/>
            </a:endParaRPr>
          </a:p>
          <a:p>
            <a:pPr indent="-457200" lvl="0" marL="457200" rtl="0" algn="just">
              <a:lnSpc>
                <a:spcPct val="115000"/>
              </a:lnSpc>
              <a:spcBef>
                <a:spcPts val="0"/>
              </a:spcBef>
              <a:spcAft>
                <a:spcPts val="0"/>
              </a:spcAft>
              <a:buClr>
                <a:schemeClr val="dk1"/>
              </a:buClr>
              <a:buSzPct val="100000"/>
              <a:buFont typeface="Arial"/>
              <a:buNone/>
            </a:pPr>
            <a:r>
              <a:rPr lang="en" sz="1100">
                <a:highlight>
                  <a:schemeClr val="lt1"/>
                </a:highlight>
                <a:latin typeface="Times New Roman"/>
                <a:ea typeface="Times New Roman"/>
                <a:cs typeface="Times New Roman"/>
                <a:sym typeface="Times New Roman"/>
              </a:rPr>
              <a:t>Arora, N., Banerjee, A. K., &amp; Narasu, M. L. (2020). The role of artificial intelligence in tackling COVID-19. </a:t>
            </a:r>
            <a:r>
              <a:rPr i="1" lang="en" sz="1100">
                <a:highlight>
                  <a:schemeClr val="lt1"/>
                </a:highlight>
                <a:latin typeface="Times New Roman"/>
                <a:ea typeface="Times New Roman"/>
                <a:cs typeface="Times New Roman"/>
                <a:sym typeface="Times New Roman"/>
              </a:rPr>
              <a:t>Future Virology</a:t>
            </a:r>
            <a:r>
              <a:rPr lang="en" sz="1100">
                <a:highlight>
                  <a:schemeClr val="lt1"/>
                </a:highlight>
                <a:latin typeface="Times New Roman"/>
                <a:ea typeface="Times New Roman"/>
                <a:cs typeface="Times New Roman"/>
                <a:sym typeface="Times New Roman"/>
              </a:rPr>
              <a:t>, </a:t>
            </a:r>
            <a:r>
              <a:rPr i="1" lang="en" sz="1100">
                <a:highlight>
                  <a:schemeClr val="lt1"/>
                </a:highlight>
                <a:latin typeface="Times New Roman"/>
                <a:ea typeface="Times New Roman"/>
                <a:cs typeface="Times New Roman"/>
                <a:sym typeface="Times New Roman"/>
              </a:rPr>
              <a:t>15</a:t>
            </a:r>
            <a:r>
              <a:rPr lang="en" sz="1100">
                <a:highlight>
                  <a:schemeClr val="lt1"/>
                </a:highlight>
                <a:latin typeface="Times New Roman"/>
                <a:ea typeface="Times New Roman"/>
                <a:cs typeface="Times New Roman"/>
                <a:sym typeface="Times New Roman"/>
              </a:rPr>
              <a:t>(11). https://doi.org/10.2217/fvl-2020-0130 </a:t>
            </a:r>
            <a:endParaRPr sz="1100">
              <a:highlight>
                <a:schemeClr val="lt1"/>
              </a:highlight>
              <a:latin typeface="Times New Roman"/>
              <a:ea typeface="Times New Roman"/>
              <a:cs typeface="Times New Roman"/>
              <a:sym typeface="Times New Roman"/>
            </a:endParaRPr>
          </a:p>
          <a:p>
            <a:pPr indent="-457200" lvl="0" marL="457200" rtl="0" algn="just">
              <a:lnSpc>
                <a:spcPct val="115000"/>
              </a:lnSpc>
              <a:spcBef>
                <a:spcPts val="0"/>
              </a:spcBef>
              <a:spcAft>
                <a:spcPts val="0"/>
              </a:spcAft>
              <a:buClr>
                <a:schemeClr val="dk1"/>
              </a:buClr>
              <a:buSzPct val="100000"/>
              <a:buFont typeface="Arial"/>
              <a:buNone/>
            </a:pPr>
            <a:r>
              <a:rPr lang="en" sz="1100">
                <a:highlight>
                  <a:schemeClr val="lt1"/>
                </a:highlight>
                <a:latin typeface="Times New Roman"/>
                <a:ea typeface="Times New Roman"/>
                <a:cs typeface="Times New Roman"/>
                <a:sym typeface="Times New Roman"/>
              </a:rPr>
              <a:t>Beede, E., Baylor, E., Hersch, F., Iurchenko, A., Wilcox, L., Ruamviboonsuk P., Vardoulakis, L. M. (2020). A human-centered evaluation of a deep learning system deployed in clinics for the detection of diabetic retinopathy. </a:t>
            </a:r>
            <a:r>
              <a:rPr i="1" lang="en" sz="1100">
                <a:highlight>
                  <a:schemeClr val="lt1"/>
                </a:highlight>
                <a:latin typeface="Times New Roman"/>
                <a:ea typeface="Times New Roman"/>
                <a:cs typeface="Times New Roman"/>
                <a:sym typeface="Times New Roman"/>
              </a:rPr>
              <a:t>Proceedings of the 2020 CHI Conference on Human Factors in Computing Systems</a:t>
            </a:r>
            <a:r>
              <a:rPr lang="en" sz="1100">
                <a:highlight>
                  <a:schemeClr val="lt1"/>
                </a:highlight>
                <a:latin typeface="Times New Roman"/>
                <a:ea typeface="Times New Roman"/>
                <a:cs typeface="Times New Roman"/>
                <a:sym typeface="Times New Roman"/>
              </a:rPr>
              <a:t>, 1-12. </a:t>
            </a:r>
            <a:r>
              <a:rPr lang="en" sz="1100" u="sng">
                <a:solidFill>
                  <a:schemeClr val="hlink"/>
                </a:solidFill>
                <a:highlight>
                  <a:schemeClr val="lt1"/>
                </a:highlight>
                <a:latin typeface="Times New Roman"/>
                <a:ea typeface="Times New Roman"/>
                <a:cs typeface="Times New Roman"/>
                <a:sym typeface="Times New Roman"/>
                <a:hlinkClick r:id="rId6"/>
              </a:rPr>
              <a:t>https://doi.org/10.1145/3313831.3376718</a:t>
            </a:r>
            <a:r>
              <a:rPr lang="en" sz="1100">
                <a:highlight>
                  <a:schemeClr val="lt1"/>
                </a:highlight>
                <a:latin typeface="Times New Roman"/>
                <a:ea typeface="Times New Roman"/>
                <a:cs typeface="Times New Roman"/>
                <a:sym typeface="Times New Roman"/>
              </a:rPr>
              <a:t> </a:t>
            </a:r>
            <a:endParaRPr sz="1100">
              <a:highlight>
                <a:schemeClr val="lt1"/>
              </a:highlight>
              <a:latin typeface="Times New Roman"/>
              <a:ea typeface="Times New Roman"/>
              <a:cs typeface="Times New Roman"/>
              <a:sym typeface="Times New Roman"/>
            </a:endParaRPr>
          </a:p>
          <a:p>
            <a:pPr indent="-457200" lvl="0" marL="457200" rtl="0" algn="just">
              <a:lnSpc>
                <a:spcPct val="115000"/>
              </a:lnSpc>
              <a:spcBef>
                <a:spcPts val="0"/>
              </a:spcBef>
              <a:spcAft>
                <a:spcPts val="0"/>
              </a:spcAft>
              <a:buClr>
                <a:schemeClr val="dk1"/>
              </a:buClr>
              <a:buSzPct val="100000"/>
              <a:buFont typeface="Arial"/>
              <a:buNone/>
            </a:pPr>
            <a:r>
              <a:rPr lang="en" sz="1100">
                <a:highlight>
                  <a:schemeClr val="lt1"/>
                </a:highlight>
                <a:latin typeface="Times New Roman"/>
                <a:ea typeface="Times New Roman"/>
                <a:cs typeface="Times New Roman"/>
                <a:sym typeface="Times New Roman"/>
              </a:rPr>
              <a:t>Callaway, E. (2022). Scientists are using AI to dream up revolutionary new proteins. </a:t>
            </a:r>
            <a:r>
              <a:rPr i="1" lang="en" sz="1100">
                <a:highlight>
                  <a:schemeClr val="lt1"/>
                </a:highlight>
                <a:latin typeface="Times New Roman"/>
                <a:ea typeface="Times New Roman"/>
                <a:cs typeface="Times New Roman"/>
                <a:sym typeface="Times New Roman"/>
              </a:rPr>
              <a:t>Nature, 609</a:t>
            </a:r>
            <a:r>
              <a:rPr lang="en" sz="1100">
                <a:highlight>
                  <a:schemeClr val="lt1"/>
                </a:highlight>
                <a:latin typeface="Times New Roman"/>
                <a:ea typeface="Times New Roman"/>
                <a:cs typeface="Times New Roman"/>
                <a:sym typeface="Times New Roman"/>
              </a:rPr>
              <a:t>, 661-662. </a:t>
            </a:r>
            <a:r>
              <a:rPr lang="en" sz="1100" u="sng">
                <a:solidFill>
                  <a:schemeClr val="hlink"/>
                </a:solidFill>
                <a:highlight>
                  <a:schemeClr val="lt1"/>
                </a:highlight>
                <a:latin typeface="Times New Roman"/>
                <a:ea typeface="Times New Roman"/>
                <a:cs typeface="Times New Roman"/>
                <a:sym typeface="Times New Roman"/>
                <a:hlinkClick r:id="rId7"/>
              </a:rPr>
              <a:t>https://doi.org/10.1038/d41586-022-02947-7</a:t>
            </a:r>
            <a:endParaRPr sz="1100">
              <a:highlight>
                <a:schemeClr val="lt1"/>
              </a:highlight>
              <a:latin typeface="Times New Roman"/>
              <a:ea typeface="Times New Roman"/>
              <a:cs typeface="Times New Roman"/>
              <a:sym typeface="Times New Roman"/>
            </a:endParaRPr>
          </a:p>
          <a:p>
            <a:pPr indent="-457200" lvl="0" marL="457200" rtl="0" algn="just">
              <a:spcBef>
                <a:spcPts val="0"/>
              </a:spcBef>
              <a:spcAft>
                <a:spcPts val="0"/>
              </a:spcAft>
              <a:buClr>
                <a:schemeClr val="dk1"/>
              </a:buClr>
              <a:buSzPct val="100000"/>
              <a:buFont typeface="Arial"/>
              <a:buNone/>
            </a:pPr>
            <a:r>
              <a:rPr lang="en" sz="1100">
                <a:highlight>
                  <a:schemeClr val="lt1"/>
                </a:highlight>
                <a:latin typeface="Times New Roman"/>
                <a:ea typeface="Times New Roman"/>
                <a:cs typeface="Times New Roman"/>
                <a:sym typeface="Times New Roman"/>
              </a:rPr>
              <a:t>Callaway, E. (2022). What’s next for AlphaFold and the AI protein-folding revolution. </a:t>
            </a:r>
            <a:r>
              <a:rPr i="1" lang="en" sz="1100">
                <a:highlight>
                  <a:schemeClr val="lt1"/>
                </a:highlight>
                <a:latin typeface="Times New Roman"/>
                <a:ea typeface="Times New Roman"/>
                <a:cs typeface="Times New Roman"/>
                <a:sym typeface="Times New Roman"/>
              </a:rPr>
              <a:t>Nature, 604</a:t>
            </a:r>
            <a:r>
              <a:rPr lang="en" sz="1100">
                <a:highlight>
                  <a:schemeClr val="lt1"/>
                </a:highlight>
                <a:latin typeface="Times New Roman"/>
                <a:ea typeface="Times New Roman"/>
                <a:cs typeface="Times New Roman"/>
                <a:sym typeface="Times New Roman"/>
              </a:rPr>
              <a:t>, 234-238. </a:t>
            </a:r>
            <a:r>
              <a:rPr lang="en" sz="1100" u="sng">
                <a:solidFill>
                  <a:schemeClr val="hlink"/>
                </a:solidFill>
                <a:highlight>
                  <a:schemeClr val="lt1"/>
                </a:highlight>
                <a:latin typeface="Times New Roman"/>
                <a:ea typeface="Times New Roman"/>
                <a:cs typeface="Times New Roman"/>
                <a:sym typeface="Times New Roman"/>
                <a:hlinkClick r:id="rId8"/>
              </a:rPr>
              <a:t>https://doi.org/10.1038/d41586-022-00997-5</a:t>
            </a:r>
            <a:r>
              <a:rPr lang="en" sz="1100">
                <a:highlight>
                  <a:schemeClr val="lt1"/>
                </a:highlight>
                <a:latin typeface="Times New Roman"/>
                <a:ea typeface="Times New Roman"/>
                <a:cs typeface="Times New Roman"/>
                <a:sym typeface="Times New Roman"/>
              </a:rPr>
              <a:t> </a:t>
            </a:r>
            <a:endParaRPr sz="1100">
              <a:highlight>
                <a:schemeClr val="lt1"/>
              </a:highlight>
              <a:latin typeface="Times New Roman"/>
              <a:ea typeface="Times New Roman"/>
              <a:cs typeface="Times New Roman"/>
              <a:sym typeface="Times New Roman"/>
            </a:endParaRPr>
          </a:p>
          <a:p>
            <a:pPr indent="-457200" lvl="0" marL="457200" rtl="0" algn="l">
              <a:spcBef>
                <a:spcPts val="0"/>
              </a:spcBef>
              <a:spcAft>
                <a:spcPts val="0"/>
              </a:spcAft>
              <a:buClr>
                <a:schemeClr val="dk1"/>
              </a:buClr>
              <a:buSzPct val="100000"/>
              <a:buFont typeface="Arial"/>
              <a:buNone/>
            </a:pPr>
            <a:r>
              <a:rPr lang="en" sz="1100">
                <a:highlight>
                  <a:schemeClr val="lt1"/>
                </a:highlight>
                <a:latin typeface="Times New Roman"/>
                <a:ea typeface="Times New Roman"/>
                <a:cs typeface="Times New Roman"/>
                <a:sym typeface="Times New Roman"/>
              </a:rPr>
              <a:t>Chun, M. (2023, March 20). </a:t>
            </a:r>
            <a:r>
              <a:rPr i="1" lang="en" sz="1100">
                <a:highlight>
                  <a:schemeClr val="lt1"/>
                </a:highlight>
                <a:latin typeface="Times New Roman"/>
                <a:ea typeface="Times New Roman"/>
                <a:cs typeface="Times New Roman"/>
                <a:sym typeface="Times New Roman"/>
              </a:rPr>
              <a:t>How artificial intelligence is revolutionizing drug discovery.</a:t>
            </a:r>
            <a:r>
              <a:rPr lang="en" sz="1100">
                <a:highlight>
                  <a:schemeClr val="lt1"/>
                </a:highlight>
                <a:latin typeface="Times New Roman"/>
                <a:ea typeface="Times New Roman"/>
                <a:cs typeface="Times New Roman"/>
                <a:sym typeface="Times New Roman"/>
              </a:rPr>
              <a:t> Harvard Law Bill of Health. </a:t>
            </a:r>
            <a:r>
              <a:rPr lang="en" sz="1100" u="sng">
                <a:solidFill>
                  <a:schemeClr val="hlink"/>
                </a:solidFill>
                <a:highlight>
                  <a:schemeClr val="lt1"/>
                </a:highlight>
                <a:latin typeface="Times New Roman"/>
                <a:ea typeface="Times New Roman"/>
                <a:cs typeface="Times New Roman"/>
                <a:sym typeface="Times New Roman"/>
                <a:hlinkClick r:id="rId9"/>
              </a:rPr>
              <a:t>https://blog.petrieflom.law.harvard.edu/2023/03/20/how-artificial-intelligence-is-revolutionizing-drug-discovery/</a:t>
            </a:r>
            <a:r>
              <a:rPr lang="en" sz="1100">
                <a:highlight>
                  <a:schemeClr val="lt1"/>
                </a:highlight>
                <a:latin typeface="Times New Roman"/>
                <a:ea typeface="Times New Roman"/>
                <a:cs typeface="Times New Roman"/>
                <a:sym typeface="Times New Roman"/>
              </a:rPr>
              <a:t> </a:t>
            </a:r>
            <a:endParaRPr sz="1100">
              <a:highlight>
                <a:schemeClr val="lt1"/>
              </a:highlight>
              <a:latin typeface="Times New Roman"/>
              <a:ea typeface="Times New Roman"/>
              <a:cs typeface="Times New Roman"/>
              <a:sym typeface="Times New Roman"/>
            </a:endParaRPr>
          </a:p>
          <a:p>
            <a:pPr indent="-457200" lvl="0" marL="457200" rtl="0" algn="l">
              <a:lnSpc>
                <a:spcPct val="115000"/>
              </a:lnSpc>
              <a:spcBef>
                <a:spcPts val="0"/>
              </a:spcBef>
              <a:spcAft>
                <a:spcPts val="0"/>
              </a:spcAft>
              <a:buNone/>
            </a:pPr>
            <a:r>
              <a:rPr lang="en" sz="1100">
                <a:latin typeface="Times New Roman"/>
                <a:ea typeface="Times New Roman"/>
                <a:cs typeface="Times New Roman"/>
                <a:sym typeface="Times New Roman"/>
              </a:rPr>
              <a:t>Dilmegani, C. (2023, September 11). </a:t>
            </a:r>
            <a:r>
              <a:rPr i="1" lang="en" sz="1100">
                <a:latin typeface="Times New Roman"/>
                <a:ea typeface="Times New Roman"/>
                <a:cs typeface="Times New Roman"/>
                <a:sym typeface="Times New Roman"/>
              </a:rPr>
              <a:t>Bias in AI: What it is, Types &amp; Examples, How &amp; Tools to fix it</a:t>
            </a:r>
            <a:r>
              <a:rPr lang="en" sz="1100">
                <a:latin typeface="Times New Roman"/>
                <a:ea typeface="Times New Roman"/>
                <a:cs typeface="Times New Roman"/>
                <a:sym typeface="Times New Roman"/>
              </a:rPr>
              <a:t>. AppliedAI. </a:t>
            </a:r>
            <a:r>
              <a:rPr lang="en" sz="1100" u="sng">
                <a:solidFill>
                  <a:schemeClr val="hlink"/>
                </a:solidFill>
                <a:latin typeface="Times New Roman"/>
                <a:ea typeface="Times New Roman"/>
                <a:cs typeface="Times New Roman"/>
                <a:sym typeface="Times New Roman"/>
                <a:hlinkClick r:id="rId10"/>
              </a:rPr>
              <a:t>https://research.aimultiple.com/ai-bias/</a:t>
            </a:r>
            <a:endParaRPr sz="1100">
              <a:latin typeface="Times New Roman"/>
              <a:ea typeface="Times New Roman"/>
              <a:cs typeface="Times New Roman"/>
              <a:sym typeface="Times New Roman"/>
            </a:endParaRPr>
          </a:p>
          <a:p>
            <a:pPr indent="-457200" lvl="0" marL="457200" rtl="0" algn="just">
              <a:lnSpc>
                <a:spcPct val="115000"/>
              </a:lnSpc>
              <a:spcBef>
                <a:spcPts val="0"/>
              </a:spcBef>
              <a:spcAft>
                <a:spcPts val="0"/>
              </a:spcAft>
              <a:buNone/>
            </a:pPr>
            <a:r>
              <a:rPr lang="en" sz="1100">
                <a:latin typeface="Times New Roman"/>
                <a:ea typeface="Times New Roman"/>
                <a:cs typeface="Times New Roman"/>
                <a:sym typeface="Times New Roman"/>
              </a:rPr>
              <a:t>Eskreis‐Winkler, S., Onishi, N., Pinker, K., Reiner, J. S., Kaplan, J. B., Morris, E. A., &amp; Sutton, E. (2021). Using Deep Learning to Improve Nonsystematic Viewing of Breast Cancer on MRI. </a:t>
            </a:r>
            <a:r>
              <a:rPr i="1" lang="en" sz="1100">
                <a:latin typeface="Times New Roman"/>
                <a:ea typeface="Times New Roman"/>
                <a:cs typeface="Times New Roman"/>
                <a:sym typeface="Times New Roman"/>
              </a:rPr>
              <a:t>Journal of Breast Imaging</a:t>
            </a:r>
            <a:r>
              <a:rPr lang="en" sz="1100">
                <a:latin typeface="Times New Roman"/>
                <a:ea typeface="Times New Roman"/>
                <a:cs typeface="Times New Roman"/>
                <a:sym typeface="Times New Roman"/>
              </a:rPr>
              <a:t>, </a:t>
            </a:r>
            <a:r>
              <a:rPr i="1" lang="en" sz="1100">
                <a:latin typeface="Times New Roman"/>
                <a:ea typeface="Times New Roman"/>
                <a:cs typeface="Times New Roman"/>
                <a:sym typeface="Times New Roman"/>
              </a:rPr>
              <a:t>3</a:t>
            </a:r>
            <a:r>
              <a:rPr lang="en" sz="1100">
                <a:latin typeface="Times New Roman"/>
                <a:ea typeface="Times New Roman"/>
                <a:cs typeface="Times New Roman"/>
                <a:sym typeface="Times New Roman"/>
              </a:rPr>
              <a:t>(2), 201–207. </a:t>
            </a:r>
            <a:r>
              <a:rPr lang="en" sz="1100" u="sng">
                <a:latin typeface="Times New Roman"/>
                <a:ea typeface="Times New Roman"/>
                <a:cs typeface="Times New Roman"/>
                <a:sym typeface="Times New Roman"/>
                <a:hlinkClick r:id="rId11"/>
              </a:rPr>
              <a:t>https://doi.org/10.1093/jbi/wbaa102</a:t>
            </a:r>
            <a:endParaRPr sz="1100">
              <a:latin typeface="Times New Roman"/>
              <a:ea typeface="Times New Roman"/>
              <a:cs typeface="Times New Roman"/>
              <a:sym typeface="Times New Roman"/>
            </a:endParaRPr>
          </a:p>
          <a:p>
            <a:pPr indent="-457200" lvl="0" marL="457200" rtl="0" algn="l">
              <a:lnSpc>
                <a:spcPct val="115000"/>
              </a:lnSpc>
              <a:spcBef>
                <a:spcPts val="0"/>
              </a:spcBef>
              <a:spcAft>
                <a:spcPts val="0"/>
              </a:spcAft>
              <a:buClr>
                <a:schemeClr val="dk1"/>
              </a:buClr>
              <a:buSzPct val="100742"/>
              <a:buFont typeface="Arial"/>
              <a:buNone/>
            </a:pPr>
            <a:r>
              <a:rPr lang="en" sz="1091">
                <a:latin typeface="Times New Roman"/>
                <a:ea typeface="Times New Roman"/>
                <a:cs typeface="Times New Roman"/>
                <a:sym typeface="Times New Roman"/>
              </a:rPr>
              <a:t>Fong, S. J., Dey, N., &amp; Chaki, J. (2021). Artificial Intelligence for Coronavirus Outbreak. In </a:t>
            </a:r>
            <a:r>
              <a:rPr i="1" lang="en" sz="1091">
                <a:latin typeface="Times New Roman"/>
                <a:ea typeface="Times New Roman"/>
                <a:cs typeface="Times New Roman"/>
                <a:sym typeface="Times New Roman"/>
              </a:rPr>
              <a:t>SpringerBriefs in Applied Sciences and Technology</a:t>
            </a:r>
            <a:r>
              <a:rPr lang="en" sz="1091">
                <a:latin typeface="Times New Roman"/>
                <a:ea typeface="Times New Roman"/>
                <a:cs typeface="Times New Roman"/>
                <a:sym typeface="Times New Roman"/>
              </a:rPr>
              <a:t>. Springer Singapore. https://doi.org/10.1007/978-981-15-5936-5</a:t>
            </a:r>
            <a:endParaRPr sz="1091">
              <a:latin typeface="Times New Roman"/>
              <a:ea typeface="Times New Roman"/>
              <a:cs typeface="Times New Roman"/>
              <a:sym typeface="Times New Roman"/>
            </a:endParaRPr>
          </a:p>
          <a:p>
            <a:pPr indent="-355600" lvl="0" marL="355600" rtl="0" algn="l">
              <a:spcBef>
                <a:spcPts val="0"/>
              </a:spcBef>
              <a:spcAft>
                <a:spcPts val="0"/>
              </a:spcAft>
              <a:buNone/>
            </a:pPr>
            <a:r>
              <a:rPr lang="en" sz="1100">
                <a:highlight>
                  <a:schemeClr val="lt1"/>
                </a:highlight>
                <a:latin typeface="Times New Roman"/>
                <a:ea typeface="Times New Roman"/>
                <a:cs typeface="Times New Roman"/>
                <a:sym typeface="Times New Roman"/>
              </a:rPr>
              <a:t>Glazier R. H. (2023). Our role in making the Canadian health care system one of the world's best: How family medicine and primary care can transform-and bring the rest of the system with us. </a:t>
            </a:r>
            <a:r>
              <a:rPr i="1" lang="en" sz="1100">
                <a:highlight>
                  <a:schemeClr val="lt1"/>
                </a:highlight>
                <a:latin typeface="Times New Roman"/>
                <a:ea typeface="Times New Roman"/>
                <a:cs typeface="Times New Roman"/>
                <a:sym typeface="Times New Roman"/>
              </a:rPr>
              <a:t>Canadian family physician Medecin de famille canadien, 69</a:t>
            </a:r>
            <a:r>
              <a:rPr lang="en" sz="1100">
                <a:highlight>
                  <a:schemeClr val="lt1"/>
                </a:highlight>
                <a:latin typeface="Times New Roman"/>
                <a:ea typeface="Times New Roman"/>
                <a:cs typeface="Times New Roman"/>
                <a:sym typeface="Times New Roman"/>
              </a:rPr>
              <a:t>(1), 11–16. </a:t>
            </a:r>
            <a:r>
              <a:rPr lang="en" sz="1100" u="sng">
                <a:solidFill>
                  <a:schemeClr val="accent5"/>
                </a:solidFill>
                <a:highlight>
                  <a:schemeClr val="lt1"/>
                </a:highlight>
                <a:latin typeface="Times New Roman"/>
                <a:ea typeface="Times New Roman"/>
                <a:cs typeface="Times New Roman"/>
                <a:sym typeface="Times New Roman"/>
                <a:hlinkClick r:id="rId12">
                  <a:extLst>
                    <a:ext uri="{A12FA001-AC4F-418D-AE19-62706E023703}">
                      <ahyp:hlinkClr val="tx"/>
                    </a:ext>
                  </a:extLst>
                </a:hlinkClick>
              </a:rPr>
              <a:t>https://doi.org/10.46747/cfp.690111</a:t>
            </a:r>
            <a:endParaRPr sz="1100">
              <a:highlight>
                <a:schemeClr val="lt1"/>
              </a:highlight>
              <a:latin typeface="Times New Roman"/>
              <a:ea typeface="Times New Roman"/>
              <a:cs typeface="Times New Roman"/>
              <a:sym typeface="Times New Roman"/>
            </a:endParaRPr>
          </a:p>
          <a:p>
            <a:pPr indent="-355600" lvl="0" marL="355600" rtl="0" algn="l">
              <a:lnSpc>
                <a:spcPct val="115000"/>
              </a:lnSpc>
              <a:spcBef>
                <a:spcPts val="0"/>
              </a:spcBef>
              <a:spcAft>
                <a:spcPts val="0"/>
              </a:spcAft>
              <a:buNone/>
            </a:pPr>
            <a:r>
              <a:rPr i="1" lang="en" sz="1100">
                <a:latin typeface="Times New Roman"/>
                <a:ea typeface="Times New Roman"/>
                <a:cs typeface="Times New Roman"/>
                <a:sym typeface="Times New Roman"/>
              </a:rPr>
              <a:t>Global cancer burden growing, amidst mounting need for services</a:t>
            </a:r>
            <a:r>
              <a:rPr lang="en" sz="1100">
                <a:latin typeface="Times New Roman"/>
                <a:ea typeface="Times New Roman"/>
                <a:cs typeface="Times New Roman"/>
                <a:sym typeface="Times New Roman"/>
              </a:rPr>
              <a:t>. (2024, February 1). Www.who.int. </a:t>
            </a:r>
            <a:r>
              <a:rPr lang="en" sz="1100" u="sng">
                <a:solidFill>
                  <a:schemeClr val="hlink"/>
                </a:solidFill>
                <a:latin typeface="Times New Roman"/>
                <a:ea typeface="Times New Roman"/>
                <a:cs typeface="Times New Roman"/>
                <a:sym typeface="Times New Roman"/>
                <a:hlinkClick r:id="rId13"/>
              </a:rPr>
              <a:t>https://www.who.int/news/item/01-02-2024-global-cancer-burden-growing--amidst-mounting-need-for-services#:~:text=In%202022%2C%20there%20were%20an</a:t>
            </a:r>
            <a:endParaRPr sz="1100">
              <a:highlight>
                <a:srgbClr val="FFFFFF"/>
              </a:highlight>
              <a:latin typeface="Times New Roman"/>
              <a:ea typeface="Times New Roman"/>
              <a:cs typeface="Times New Roman"/>
              <a:sym typeface="Times New Roman"/>
            </a:endParaRPr>
          </a:p>
          <a:p>
            <a:pPr indent="-355600" lvl="0" marL="355600" rtl="0" algn="l">
              <a:lnSpc>
                <a:spcPct val="115000"/>
              </a:lnSpc>
              <a:spcBef>
                <a:spcPts val="0"/>
              </a:spcBef>
              <a:spcAft>
                <a:spcPts val="0"/>
              </a:spcAft>
              <a:buNone/>
            </a:pPr>
            <a:r>
              <a:rPr lang="en" sz="1100">
                <a:highlight>
                  <a:srgbClr val="FFFFFF"/>
                </a:highlight>
                <a:latin typeface="Times New Roman"/>
                <a:ea typeface="Times New Roman"/>
                <a:cs typeface="Times New Roman"/>
                <a:sym typeface="Times New Roman"/>
              </a:rPr>
              <a:t>Gold, M., Amatniek, J., Carrillo, M. C., Cedarbaum, J. M., Hendrix, J. A., Miller, B. B., Robillard, J. M., Rice, J. J., Soares, H., Tome, M. B., Tarnanas, I., Vargas, G., Bain, L. J., &amp; Czaja, S. J. (2018). Digital technologies as biomarkers, clinical outcomes assessment, and recruitment tools in </a:t>
            </a:r>
            <a:r>
              <a:rPr lang="en" sz="1100">
                <a:highlight>
                  <a:srgbClr val="FFFFFF"/>
                </a:highlight>
                <a:latin typeface="Times New Roman"/>
                <a:ea typeface="Times New Roman"/>
                <a:cs typeface="Times New Roman"/>
                <a:sym typeface="Times New Roman"/>
              </a:rPr>
              <a:t>Alzheimer's</a:t>
            </a:r>
            <a:r>
              <a:rPr lang="en" sz="1100">
                <a:highlight>
                  <a:srgbClr val="FFFFFF"/>
                </a:highlight>
                <a:latin typeface="Times New Roman"/>
                <a:ea typeface="Times New Roman"/>
                <a:cs typeface="Times New Roman"/>
                <a:sym typeface="Times New Roman"/>
              </a:rPr>
              <a:t> disease clinical trials. </a:t>
            </a:r>
            <a:r>
              <a:rPr i="1" lang="en" sz="1100">
                <a:highlight>
                  <a:srgbClr val="FFFFFF"/>
                </a:highlight>
                <a:latin typeface="Times New Roman"/>
                <a:ea typeface="Times New Roman"/>
                <a:cs typeface="Times New Roman"/>
                <a:sym typeface="Times New Roman"/>
              </a:rPr>
              <a:t>Alzheimer’s &amp; Dementia: Translational Research &amp; Clinical Interventions, 4</a:t>
            </a:r>
            <a:r>
              <a:rPr lang="en" sz="1100">
                <a:highlight>
                  <a:srgbClr val="FFFFFF"/>
                </a:highlight>
                <a:latin typeface="Times New Roman"/>
                <a:ea typeface="Times New Roman"/>
                <a:cs typeface="Times New Roman"/>
                <a:sym typeface="Times New Roman"/>
              </a:rPr>
              <a:t>, 234-242. </a:t>
            </a:r>
            <a:r>
              <a:rPr lang="en" sz="1100" u="sng">
                <a:solidFill>
                  <a:schemeClr val="hlink"/>
                </a:solidFill>
                <a:highlight>
                  <a:srgbClr val="FFFFFF"/>
                </a:highlight>
                <a:latin typeface="Times New Roman"/>
                <a:ea typeface="Times New Roman"/>
                <a:cs typeface="Times New Roman"/>
                <a:sym typeface="Times New Roman"/>
                <a:hlinkClick r:id="rId14"/>
              </a:rPr>
              <a:t>https://doi.org/10.1016/j.trci.2018.04.003</a:t>
            </a:r>
            <a:r>
              <a:rPr lang="en" sz="1100">
                <a:highlight>
                  <a:srgbClr val="FFFFFF"/>
                </a:highlight>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p:txBody>
      </p:sp>
      <p:sp>
        <p:nvSpPr>
          <p:cNvPr id="1157" name="Google Shape;1157;p162"/>
          <p:cNvSpPr txBox="1"/>
          <p:nvPr>
            <p:ph type="title"/>
          </p:nvPr>
        </p:nvSpPr>
        <p:spPr>
          <a:xfrm>
            <a:off x="311700" y="-47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63"/>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References</a:t>
            </a:r>
            <a:endParaRPr/>
          </a:p>
        </p:txBody>
      </p:sp>
      <p:sp>
        <p:nvSpPr>
          <p:cNvPr id="1163" name="Google Shape;1163;p163"/>
          <p:cNvSpPr txBox="1"/>
          <p:nvPr>
            <p:ph idx="1" type="body"/>
          </p:nvPr>
        </p:nvSpPr>
        <p:spPr>
          <a:xfrm>
            <a:off x="311700" y="922575"/>
            <a:ext cx="8520600" cy="3874800"/>
          </a:xfrm>
          <a:prstGeom prst="rect">
            <a:avLst/>
          </a:prstGeom>
        </p:spPr>
        <p:txBody>
          <a:bodyPr anchorCtr="0" anchor="t" bIns="91425" lIns="91425" spcFirstLastPara="1" rIns="91425" wrap="square" tIns="91425">
            <a:normAutofit fontScale="77500" lnSpcReduction="20000"/>
          </a:bodyPr>
          <a:lstStyle/>
          <a:p>
            <a:pPr indent="-457200" lvl="0" marL="457200" rtl="0" algn="just">
              <a:lnSpc>
                <a:spcPct val="150000"/>
              </a:lnSpc>
              <a:spcBef>
                <a:spcPts val="0"/>
              </a:spcBef>
              <a:spcAft>
                <a:spcPts val="0"/>
              </a:spcAft>
              <a:buClr>
                <a:schemeClr val="dk1"/>
              </a:buClr>
              <a:buSzPct val="100000"/>
              <a:buFont typeface="Arial"/>
              <a:buNone/>
            </a:pPr>
            <a:r>
              <a:rPr lang="en" sz="1100">
                <a:highlight>
                  <a:schemeClr val="lt1"/>
                </a:highlight>
                <a:latin typeface="Times New Roman"/>
                <a:ea typeface="Times New Roman"/>
                <a:cs typeface="Times New Roman"/>
                <a:sym typeface="Times New Roman"/>
              </a:rPr>
              <a:t>Huang, L., Shi, P., Zhu, H., &amp; Chen, T. (2022). Early detection of emergency events from social media: a new text clustering approach. </a:t>
            </a:r>
            <a:r>
              <a:rPr i="1" lang="en" sz="1100">
                <a:highlight>
                  <a:schemeClr val="lt1"/>
                </a:highlight>
                <a:latin typeface="Times New Roman"/>
                <a:ea typeface="Times New Roman"/>
                <a:cs typeface="Times New Roman"/>
                <a:sym typeface="Times New Roman"/>
              </a:rPr>
              <a:t>Natural Hazards</a:t>
            </a:r>
            <a:r>
              <a:rPr lang="en" sz="1100">
                <a:highlight>
                  <a:schemeClr val="lt1"/>
                </a:highlight>
                <a:latin typeface="Times New Roman"/>
                <a:ea typeface="Times New Roman"/>
                <a:cs typeface="Times New Roman"/>
                <a:sym typeface="Times New Roman"/>
              </a:rPr>
              <a:t>, </a:t>
            </a:r>
            <a:r>
              <a:rPr i="1" lang="en" sz="1100">
                <a:highlight>
                  <a:schemeClr val="lt1"/>
                </a:highlight>
                <a:latin typeface="Times New Roman"/>
                <a:ea typeface="Times New Roman"/>
                <a:cs typeface="Times New Roman"/>
                <a:sym typeface="Times New Roman"/>
              </a:rPr>
              <a:t>111</a:t>
            </a:r>
            <a:r>
              <a:rPr lang="en" sz="1100">
                <a:highlight>
                  <a:schemeClr val="lt1"/>
                </a:highlight>
                <a:latin typeface="Times New Roman"/>
                <a:ea typeface="Times New Roman"/>
                <a:cs typeface="Times New Roman"/>
                <a:sym typeface="Times New Roman"/>
              </a:rPr>
              <a:t>(1), 851–875. </a:t>
            </a:r>
            <a:r>
              <a:rPr lang="en" sz="1100" u="sng">
                <a:solidFill>
                  <a:schemeClr val="hlink"/>
                </a:solidFill>
                <a:highlight>
                  <a:schemeClr val="lt1"/>
                </a:highlight>
                <a:latin typeface="Times New Roman"/>
                <a:ea typeface="Times New Roman"/>
                <a:cs typeface="Times New Roman"/>
                <a:sym typeface="Times New Roman"/>
                <a:hlinkClick r:id="rId3"/>
              </a:rPr>
              <a:t>https://doi.org/10.1007/s11069-021-05081-1</a:t>
            </a:r>
            <a:r>
              <a:rPr lang="en" sz="1100">
                <a:highlight>
                  <a:schemeClr val="lt1"/>
                </a:highlight>
                <a:latin typeface="Times New Roman"/>
                <a:ea typeface="Times New Roman"/>
                <a:cs typeface="Times New Roman"/>
                <a:sym typeface="Times New Roman"/>
              </a:rPr>
              <a:t> </a:t>
            </a:r>
            <a:endParaRPr sz="1100">
              <a:highlight>
                <a:schemeClr val="lt1"/>
              </a:highlight>
              <a:latin typeface="Times New Roman"/>
              <a:ea typeface="Times New Roman"/>
              <a:cs typeface="Times New Roman"/>
              <a:sym typeface="Times New Roman"/>
            </a:endParaRPr>
          </a:p>
          <a:p>
            <a:pPr indent="-457200" lvl="0" marL="457200" rtl="0" algn="just">
              <a:lnSpc>
                <a:spcPct val="150000"/>
              </a:lnSpc>
              <a:spcBef>
                <a:spcPts val="0"/>
              </a:spcBef>
              <a:spcAft>
                <a:spcPts val="0"/>
              </a:spcAft>
              <a:buClr>
                <a:schemeClr val="dk1"/>
              </a:buClr>
              <a:buSzPct val="100000"/>
              <a:buFont typeface="Arial"/>
              <a:buNone/>
            </a:pPr>
            <a:r>
              <a:rPr lang="en" sz="1100">
                <a:highlight>
                  <a:schemeClr val="lt1"/>
                </a:highlight>
                <a:latin typeface="Times New Roman"/>
                <a:ea typeface="Times New Roman"/>
                <a:cs typeface="Times New Roman"/>
                <a:sym typeface="Times New Roman"/>
              </a:rPr>
              <a:t>Johnson, K. B., Wei, W. Q., Weeraratne, D., Frisse, M. E., Misulis, K., Rhee, K., Zhao, J., &amp; Snowdon, J. L. (2021). Precision Medicine, AI, and the Future of Personalized Health Care. </a:t>
            </a:r>
            <a:r>
              <a:rPr i="1" lang="en" sz="1100">
                <a:highlight>
                  <a:schemeClr val="lt1"/>
                </a:highlight>
                <a:latin typeface="Times New Roman"/>
                <a:ea typeface="Times New Roman"/>
                <a:cs typeface="Times New Roman"/>
                <a:sym typeface="Times New Roman"/>
              </a:rPr>
              <a:t>Clinical and translational science, 14</a:t>
            </a:r>
            <a:r>
              <a:rPr lang="en" sz="1100">
                <a:highlight>
                  <a:schemeClr val="lt1"/>
                </a:highlight>
                <a:latin typeface="Times New Roman"/>
                <a:ea typeface="Times New Roman"/>
                <a:cs typeface="Times New Roman"/>
                <a:sym typeface="Times New Roman"/>
              </a:rPr>
              <a:t>(1), 86–93. </a:t>
            </a:r>
            <a:r>
              <a:rPr lang="en" sz="1100" u="sng">
                <a:solidFill>
                  <a:schemeClr val="hlink"/>
                </a:solidFill>
                <a:highlight>
                  <a:schemeClr val="lt1"/>
                </a:highlight>
                <a:latin typeface="Times New Roman"/>
                <a:ea typeface="Times New Roman"/>
                <a:cs typeface="Times New Roman"/>
                <a:sym typeface="Times New Roman"/>
                <a:hlinkClick r:id="rId4"/>
              </a:rPr>
              <a:t>https://doi.org/10.1111/cts.12884</a:t>
            </a:r>
            <a:r>
              <a:rPr lang="en" sz="1100">
                <a:highlight>
                  <a:schemeClr val="lt1"/>
                </a:highlight>
                <a:latin typeface="Times New Roman"/>
                <a:ea typeface="Times New Roman"/>
                <a:cs typeface="Times New Roman"/>
                <a:sym typeface="Times New Roman"/>
              </a:rPr>
              <a:t> </a:t>
            </a:r>
            <a:endParaRPr sz="1100">
              <a:highlight>
                <a:schemeClr val="lt1"/>
              </a:highlight>
              <a:latin typeface="Times New Roman"/>
              <a:ea typeface="Times New Roman"/>
              <a:cs typeface="Times New Roman"/>
              <a:sym typeface="Times New Roman"/>
            </a:endParaRPr>
          </a:p>
          <a:p>
            <a:pPr indent="-355600" lvl="0" marL="355600" rtl="0" algn="l">
              <a:lnSpc>
                <a:spcPct val="150000"/>
              </a:lnSpc>
              <a:spcBef>
                <a:spcPts val="0"/>
              </a:spcBef>
              <a:spcAft>
                <a:spcPts val="0"/>
              </a:spcAft>
              <a:buClr>
                <a:schemeClr val="dk1"/>
              </a:buClr>
              <a:buSzPct val="100000"/>
              <a:buFont typeface="Arial"/>
              <a:buNone/>
            </a:pPr>
            <a:r>
              <a:rPr lang="en" sz="1100">
                <a:highlight>
                  <a:schemeClr val="lt1"/>
                </a:highlight>
                <a:latin typeface="Times New Roman"/>
                <a:ea typeface="Times New Roman"/>
                <a:cs typeface="Times New Roman"/>
                <a:sym typeface="Times New Roman"/>
              </a:rPr>
              <a:t>Luchini, C., Pea, A., &amp; Scarpa, A. (2021, November 26). </a:t>
            </a:r>
            <a:r>
              <a:rPr i="1" lang="en" sz="1100">
                <a:highlight>
                  <a:schemeClr val="lt1"/>
                </a:highlight>
                <a:latin typeface="Times New Roman"/>
                <a:ea typeface="Times New Roman"/>
                <a:cs typeface="Times New Roman"/>
                <a:sym typeface="Times New Roman"/>
              </a:rPr>
              <a:t>Artificial Intelligence in oncology: Current applications and future perspectives</a:t>
            </a:r>
            <a:r>
              <a:rPr lang="en" sz="1100">
                <a:highlight>
                  <a:schemeClr val="lt1"/>
                </a:highlight>
                <a:latin typeface="Times New Roman"/>
                <a:ea typeface="Times New Roman"/>
                <a:cs typeface="Times New Roman"/>
                <a:sym typeface="Times New Roman"/>
              </a:rPr>
              <a:t>. Nature News. </a:t>
            </a:r>
            <a:r>
              <a:rPr lang="en" sz="1100" u="sng">
                <a:solidFill>
                  <a:schemeClr val="hlink"/>
                </a:solidFill>
                <a:highlight>
                  <a:schemeClr val="lt1"/>
                </a:highlight>
                <a:latin typeface="Times New Roman"/>
                <a:ea typeface="Times New Roman"/>
                <a:cs typeface="Times New Roman"/>
                <a:sym typeface="Times New Roman"/>
                <a:hlinkClick r:id="rId5"/>
              </a:rPr>
              <a:t>https://www.nature.com/articles/s41416-021-01633-1</a:t>
            </a:r>
            <a:r>
              <a:rPr lang="en" sz="1100">
                <a:highlight>
                  <a:schemeClr val="lt1"/>
                </a:highlight>
                <a:latin typeface="Times New Roman"/>
                <a:ea typeface="Times New Roman"/>
                <a:cs typeface="Times New Roman"/>
                <a:sym typeface="Times New Roman"/>
              </a:rPr>
              <a:t>   </a:t>
            </a:r>
            <a:endParaRPr sz="1100">
              <a:highlight>
                <a:schemeClr val="lt1"/>
              </a:highlight>
              <a:latin typeface="Times New Roman"/>
              <a:ea typeface="Times New Roman"/>
              <a:cs typeface="Times New Roman"/>
              <a:sym typeface="Times New Roman"/>
            </a:endParaRPr>
          </a:p>
          <a:p>
            <a:pPr indent="-355600" lvl="0" marL="355600" rtl="0" algn="l">
              <a:lnSpc>
                <a:spcPct val="150000"/>
              </a:lnSpc>
              <a:spcBef>
                <a:spcPts val="0"/>
              </a:spcBef>
              <a:spcAft>
                <a:spcPts val="0"/>
              </a:spcAft>
              <a:buClr>
                <a:schemeClr val="dk1"/>
              </a:buClr>
              <a:buSzPct val="100000"/>
              <a:buFont typeface="Arial"/>
              <a:buNone/>
            </a:pPr>
            <a:r>
              <a:rPr lang="en" sz="1100">
                <a:highlight>
                  <a:schemeClr val="lt1"/>
                </a:highlight>
                <a:latin typeface="Times New Roman"/>
                <a:ea typeface="Times New Roman"/>
                <a:cs typeface="Times New Roman"/>
                <a:sym typeface="Times New Roman"/>
              </a:rPr>
              <a:t>Mock, M., Edavettal, S., Langmead, C., &amp; Russel, A. (2023). AI can help to speed up drug discovery – but only if we give it the right data. </a:t>
            </a:r>
            <a:r>
              <a:rPr i="1" lang="en" sz="1100">
                <a:highlight>
                  <a:schemeClr val="lt1"/>
                </a:highlight>
                <a:latin typeface="Times New Roman"/>
                <a:ea typeface="Times New Roman"/>
                <a:cs typeface="Times New Roman"/>
                <a:sym typeface="Times New Roman"/>
              </a:rPr>
              <a:t>Nature, 621</a:t>
            </a:r>
            <a:r>
              <a:rPr lang="en" sz="1100">
                <a:highlight>
                  <a:schemeClr val="lt1"/>
                </a:highlight>
                <a:latin typeface="Times New Roman"/>
                <a:ea typeface="Times New Roman"/>
                <a:cs typeface="Times New Roman"/>
                <a:sym typeface="Times New Roman"/>
              </a:rPr>
              <a:t>, 467-470. </a:t>
            </a:r>
            <a:r>
              <a:rPr lang="en" sz="1100" u="sng">
                <a:solidFill>
                  <a:schemeClr val="hlink"/>
                </a:solidFill>
                <a:highlight>
                  <a:schemeClr val="lt1"/>
                </a:highlight>
                <a:latin typeface="Times New Roman"/>
                <a:ea typeface="Times New Roman"/>
                <a:cs typeface="Times New Roman"/>
                <a:sym typeface="Times New Roman"/>
                <a:hlinkClick r:id="rId6"/>
              </a:rPr>
              <a:t>https://doi.org/10.1038/d41586-023-02896-9</a:t>
            </a:r>
            <a:r>
              <a:rPr lang="en" sz="1100">
                <a:highlight>
                  <a:schemeClr val="lt1"/>
                </a:highlight>
                <a:latin typeface="Times New Roman"/>
                <a:ea typeface="Times New Roman"/>
                <a:cs typeface="Times New Roman"/>
                <a:sym typeface="Times New Roman"/>
              </a:rPr>
              <a:t> </a:t>
            </a:r>
            <a:endParaRPr sz="1100">
              <a:highlight>
                <a:schemeClr val="lt1"/>
              </a:highlight>
              <a:latin typeface="Times New Roman"/>
              <a:ea typeface="Times New Roman"/>
              <a:cs typeface="Times New Roman"/>
              <a:sym typeface="Times New Roman"/>
            </a:endParaRPr>
          </a:p>
          <a:p>
            <a:pPr indent="-355600" lvl="0" marL="355600" rtl="0" algn="l">
              <a:lnSpc>
                <a:spcPct val="150000"/>
              </a:lnSpc>
              <a:spcBef>
                <a:spcPts val="0"/>
              </a:spcBef>
              <a:spcAft>
                <a:spcPts val="0"/>
              </a:spcAft>
              <a:buClr>
                <a:schemeClr val="dk1"/>
              </a:buClr>
              <a:buSzPct val="100000"/>
              <a:buFont typeface="Arial"/>
              <a:buNone/>
            </a:pPr>
            <a:r>
              <a:rPr lang="en" sz="1100">
                <a:latin typeface="Times New Roman"/>
                <a:ea typeface="Times New Roman"/>
                <a:cs typeface="Times New Roman"/>
                <a:sym typeface="Times New Roman"/>
              </a:rPr>
              <a:t>Najjar, R. (2023, August 25). </a:t>
            </a:r>
            <a:r>
              <a:rPr i="1" lang="en" sz="1100">
                <a:latin typeface="Times New Roman"/>
                <a:ea typeface="Times New Roman"/>
                <a:cs typeface="Times New Roman"/>
                <a:sym typeface="Times New Roman"/>
              </a:rPr>
              <a:t>Redefining radiology: A Review of Artificial Intelligence Integration in medical imaging</a:t>
            </a:r>
            <a:r>
              <a:rPr lang="en" sz="1100">
                <a:latin typeface="Times New Roman"/>
                <a:ea typeface="Times New Roman"/>
                <a:cs typeface="Times New Roman"/>
                <a:sym typeface="Times New Roman"/>
              </a:rPr>
              <a:t>. Diagnostics (Basel, Switzerland). </a:t>
            </a:r>
            <a:r>
              <a:rPr lang="en" sz="1100" u="sng">
                <a:solidFill>
                  <a:schemeClr val="hlink"/>
                </a:solidFill>
                <a:latin typeface="Times New Roman"/>
                <a:ea typeface="Times New Roman"/>
                <a:cs typeface="Times New Roman"/>
                <a:sym typeface="Times New Roman"/>
                <a:hlinkClick r:id="rId7"/>
              </a:rPr>
              <a:t>https://www.ncbi.nlm.nih.gov/pmc/articles/PMC10487271/</a:t>
            </a:r>
            <a:endParaRPr sz="1100">
              <a:latin typeface="Times New Roman"/>
              <a:ea typeface="Times New Roman"/>
              <a:cs typeface="Times New Roman"/>
              <a:sym typeface="Times New Roman"/>
            </a:endParaRPr>
          </a:p>
          <a:p>
            <a:pPr indent="-355600" lvl="0" marL="355600" rtl="0" algn="l">
              <a:lnSpc>
                <a:spcPct val="150000"/>
              </a:lnSpc>
              <a:spcBef>
                <a:spcPts val="0"/>
              </a:spcBef>
              <a:spcAft>
                <a:spcPts val="0"/>
              </a:spcAft>
              <a:buClr>
                <a:schemeClr val="dk1"/>
              </a:buClr>
              <a:buSzPct val="100000"/>
              <a:buFont typeface="Arial"/>
              <a:buNone/>
            </a:pPr>
            <a:r>
              <a:rPr lang="en" sz="1100">
                <a:latin typeface="Times New Roman"/>
                <a:ea typeface="Times New Roman"/>
                <a:cs typeface="Times New Roman"/>
                <a:sym typeface="Times New Roman"/>
              </a:rPr>
              <a:t>Paul, D., Sanap, G., Shenoy, S., Kalyane, D., Kalia, K., &amp; Tekade, R. K. (2021). Artificial intelligence in drug discovery and development. </a:t>
            </a:r>
            <a:r>
              <a:rPr i="1" lang="en" sz="1100">
                <a:latin typeface="Times New Roman"/>
                <a:ea typeface="Times New Roman"/>
                <a:cs typeface="Times New Roman"/>
                <a:sym typeface="Times New Roman"/>
              </a:rPr>
              <a:t>Drug discovery today, 26</a:t>
            </a:r>
            <a:r>
              <a:rPr lang="en" sz="1100">
                <a:latin typeface="Times New Roman"/>
                <a:ea typeface="Times New Roman"/>
                <a:cs typeface="Times New Roman"/>
                <a:sym typeface="Times New Roman"/>
              </a:rPr>
              <a:t>(1), 80–93. </a:t>
            </a:r>
            <a:r>
              <a:rPr lang="en" sz="1100" u="sng">
                <a:solidFill>
                  <a:schemeClr val="hlink"/>
                </a:solidFill>
                <a:latin typeface="Times New Roman"/>
                <a:ea typeface="Times New Roman"/>
                <a:cs typeface="Times New Roman"/>
                <a:sym typeface="Times New Roman"/>
                <a:hlinkClick r:id="rId8"/>
              </a:rPr>
              <a:t>https://doi.org/10.1016/j.drudis.2020.10.010</a:t>
            </a: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355600" lvl="0" marL="355600" rtl="0" algn="l">
              <a:lnSpc>
                <a:spcPct val="150000"/>
              </a:lnSpc>
              <a:spcBef>
                <a:spcPts val="0"/>
              </a:spcBef>
              <a:spcAft>
                <a:spcPts val="0"/>
              </a:spcAft>
              <a:buClr>
                <a:schemeClr val="dk1"/>
              </a:buClr>
              <a:buSzPct val="100000"/>
              <a:buFont typeface="Arial"/>
              <a:buNone/>
            </a:pPr>
            <a:r>
              <a:rPr lang="en" sz="1100">
                <a:highlight>
                  <a:schemeClr val="lt1"/>
                </a:highlight>
                <a:latin typeface="Times New Roman"/>
                <a:ea typeface="Times New Roman"/>
                <a:cs typeface="Times New Roman"/>
                <a:sym typeface="Times New Roman"/>
              </a:rPr>
              <a:t>Romm, E. L., &amp; Tsigelny, I. F. (2020, January 6). </a:t>
            </a:r>
            <a:r>
              <a:rPr i="1" lang="en" sz="1100">
                <a:highlight>
                  <a:schemeClr val="lt1"/>
                </a:highlight>
                <a:latin typeface="Times New Roman"/>
                <a:ea typeface="Times New Roman"/>
                <a:cs typeface="Times New Roman"/>
                <a:sym typeface="Times New Roman"/>
              </a:rPr>
              <a:t>Artificial Intelligence in drug treatment</a:t>
            </a:r>
            <a:r>
              <a:rPr lang="en" sz="1100">
                <a:highlight>
                  <a:schemeClr val="lt1"/>
                </a:highlight>
                <a:latin typeface="Times New Roman"/>
                <a:ea typeface="Times New Roman"/>
                <a:cs typeface="Times New Roman"/>
                <a:sym typeface="Times New Roman"/>
              </a:rPr>
              <a:t>. Annual Review of Pharmacology and Toxicology. </a:t>
            </a:r>
            <a:r>
              <a:rPr lang="en" sz="1100" u="sng">
                <a:solidFill>
                  <a:schemeClr val="hlink"/>
                </a:solidFill>
                <a:highlight>
                  <a:schemeClr val="lt1"/>
                </a:highlight>
                <a:latin typeface="Times New Roman"/>
                <a:ea typeface="Times New Roman"/>
                <a:cs typeface="Times New Roman"/>
                <a:sym typeface="Times New Roman"/>
                <a:hlinkClick r:id="rId9"/>
              </a:rPr>
              <a:t>https://www.annualreviews.org/content/journals/10.1146/annurev-pharmtox-010919-023746</a:t>
            </a:r>
            <a:r>
              <a:rPr lang="en" sz="1100">
                <a:highlight>
                  <a:schemeClr val="lt1"/>
                </a:highlight>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355600" lvl="0" marL="355600" rtl="0" algn="l">
              <a:lnSpc>
                <a:spcPct val="150000"/>
              </a:lnSpc>
              <a:spcBef>
                <a:spcPts val="0"/>
              </a:spcBef>
              <a:spcAft>
                <a:spcPts val="0"/>
              </a:spcAft>
              <a:buClr>
                <a:schemeClr val="dk1"/>
              </a:buClr>
              <a:buSzPct val="100000"/>
              <a:buFont typeface="Arial"/>
              <a:buNone/>
            </a:pPr>
            <a:r>
              <a:rPr lang="en" sz="1100">
                <a:latin typeface="Times New Roman"/>
                <a:ea typeface="Times New Roman"/>
                <a:cs typeface="Times New Roman"/>
                <a:sym typeface="Times New Roman"/>
              </a:rPr>
              <a:t>Samson, J. (2023, September 25). </a:t>
            </a:r>
            <a:r>
              <a:rPr i="1" lang="en" sz="1100">
                <a:latin typeface="Times New Roman"/>
                <a:ea typeface="Times New Roman"/>
                <a:cs typeface="Times New Roman"/>
                <a:sym typeface="Times New Roman"/>
              </a:rPr>
              <a:t>AI-powered precision: Advancing Diagnostics with Medical Imaging Technology</a:t>
            </a:r>
            <a:r>
              <a:rPr lang="en" sz="1100">
                <a:latin typeface="Times New Roman"/>
                <a:ea typeface="Times New Roman"/>
                <a:cs typeface="Times New Roman"/>
                <a:sym typeface="Times New Roman"/>
              </a:rPr>
              <a:t>. LinkedIn. </a:t>
            </a:r>
            <a:r>
              <a:rPr lang="en" sz="1100" u="sng">
                <a:solidFill>
                  <a:schemeClr val="hlink"/>
                </a:solidFill>
                <a:latin typeface="Times New Roman"/>
                <a:ea typeface="Times New Roman"/>
                <a:cs typeface="Times New Roman"/>
                <a:sym typeface="Times New Roman"/>
                <a:hlinkClick r:id="rId10"/>
              </a:rPr>
              <a:t>https://www.linkedin.com/pulse/ai-powered-precision-advancing-diagnostics-medical-imaging-samson</a:t>
            </a:r>
            <a:endParaRPr sz="1100">
              <a:latin typeface="Times New Roman"/>
              <a:ea typeface="Times New Roman"/>
              <a:cs typeface="Times New Roman"/>
              <a:sym typeface="Times New Roman"/>
            </a:endParaRPr>
          </a:p>
          <a:p>
            <a:pPr indent="-355600" lvl="0" marL="355600" rtl="0" algn="l">
              <a:lnSpc>
                <a:spcPct val="150000"/>
              </a:lnSpc>
              <a:spcBef>
                <a:spcPts val="0"/>
              </a:spcBef>
              <a:spcAft>
                <a:spcPts val="0"/>
              </a:spcAft>
              <a:buClr>
                <a:schemeClr val="dk1"/>
              </a:buClr>
              <a:buSzPct val="100000"/>
              <a:buFont typeface="Arial"/>
              <a:buNone/>
            </a:pPr>
            <a:r>
              <a:rPr lang="en" sz="1100">
                <a:latin typeface="Times New Roman"/>
                <a:ea typeface="Times New Roman"/>
                <a:cs typeface="Times New Roman"/>
                <a:sym typeface="Times New Roman"/>
              </a:rPr>
              <a:t>SPsoft. (2023, January 24). </a:t>
            </a:r>
            <a:r>
              <a:rPr i="1" lang="en" sz="1100">
                <a:latin typeface="Times New Roman"/>
                <a:ea typeface="Times New Roman"/>
                <a:cs typeface="Times New Roman"/>
                <a:sym typeface="Times New Roman"/>
              </a:rPr>
              <a:t>The key issues and challenges for AI-based telehealth</a:t>
            </a:r>
            <a:r>
              <a:rPr lang="en" sz="1100">
                <a:latin typeface="Times New Roman"/>
                <a:ea typeface="Times New Roman"/>
                <a:cs typeface="Times New Roman"/>
                <a:sym typeface="Times New Roman"/>
              </a:rPr>
              <a:t>. LinkedIn. https://www.linkedin.com/pulse/key-issues-challenges-ai-based-telehealth-spsoft-com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ct val="100000"/>
              <a:buFont typeface="Arial"/>
              <a:buNone/>
            </a:pPr>
            <a:r>
              <a:rPr lang="en" sz="1100">
                <a:latin typeface="Times New Roman"/>
                <a:ea typeface="Times New Roman"/>
                <a:cs typeface="Times New Roman"/>
                <a:sym typeface="Times New Roman"/>
              </a:rPr>
              <a:t>United Nations. (n.d.). </a:t>
            </a:r>
            <a:r>
              <a:rPr i="1" lang="en" sz="1100">
                <a:latin typeface="Times New Roman"/>
                <a:ea typeface="Times New Roman"/>
                <a:cs typeface="Times New Roman"/>
                <a:sym typeface="Times New Roman"/>
              </a:rPr>
              <a:t>Global issues: Population.</a:t>
            </a:r>
            <a:r>
              <a:rPr lang="en" sz="1100">
                <a:latin typeface="Times New Roman"/>
                <a:ea typeface="Times New Roman"/>
                <a:cs typeface="Times New Roman"/>
                <a:sym typeface="Times New Roman"/>
              </a:rPr>
              <a:t> </a:t>
            </a:r>
            <a:r>
              <a:rPr lang="en" sz="1100" u="sng">
                <a:solidFill>
                  <a:schemeClr val="hlink"/>
                </a:solidFill>
                <a:latin typeface="Times New Roman"/>
                <a:ea typeface="Times New Roman"/>
                <a:cs typeface="Times New Roman"/>
                <a:sym typeface="Times New Roman"/>
                <a:hlinkClick r:id="rId11"/>
              </a:rPr>
              <a:t>https://www.un.org/en/global-issues/population</a:t>
            </a: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457200" lvl="0" marL="457200" rtl="0" algn="just">
              <a:lnSpc>
                <a:spcPct val="150000"/>
              </a:lnSpc>
              <a:spcBef>
                <a:spcPts val="0"/>
              </a:spcBef>
              <a:spcAft>
                <a:spcPts val="0"/>
              </a:spcAft>
              <a:buClr>
                <a:schemeClr val="dk1"/>
              </a:buClr>
              <a:buSzPct val="100000"/>
              <a:buFont typeface="Arial"/>
              <a:buNone/>
            </a:pPr>
            <a:r>
              <a:rPr lang="en" sz="1100">
                <a:highlight>
                  <a:schemeClr val="lt1"/>
                </a:highlight>
                <a:latin typeface="Times New Roman"/>
                <a:ea typeface="Times New Roman"/>
                <a:cs typeface="Times New Roman"/>
                <a:sym typeface="Times New Roman"/>
              </a:rPr>
              <a:t>Vaishya, R., Javaid, M., Khan, I. H., &amp; Haleem, A. (2020). Artificial Intelligence (AI) applications for COVID-19 pandemic. </a:t>
            </a:r>
            <a:r>
              <a:rPr i="1" lang="en" sz="1100">
                <a:highlight>
                  <a:schemeClr val="lt1"/>
                </a:highlight>
                <a:latin typeface="Times New Roman"/>
                <a:ea typeface="Times New Roman"/>
                <a:cs typeface="Times New Roman"/>
                <a:sym typeface="Times New Roman"/>
              </a:rPr>
              <a:t>Diabetes &amp; Metabolic Syndrome: Clinical Research &amp; Reviews</a:t>
            </a:r>
            <a:r>
              <a:rPr lang="en" sz="1100">
                <a:highlight>
                  <a:schemeClr val="lt1"/>
                </a:highlight>
                <a:latin typeface="Times New Roman"/>
                <a:ea typeface="Times New Roman"/>
                <a:cs typeface="Times New Roman"/>
                <a:sym typeface="Times New Roman"/>
              </a:rPr>
              <a:t>, </a:t>
            </a:r>
            <a:r>
              <a:rPr i="1" lang="en" sz="1100">
                <a:highlight>
                  <a:schemeClr val="lt1"/>
                </a:highlight>
                <a:latin typeface="Times New Roman"/>
                <a:ea typeface="Times New Roman"/>
                <a:cs typeface="Times New Roman"/>
                <a:sym typeface="Times New Roman"/>
              </a:rPr>
              <a:t>14</a:t>
            </a:r>
            <a:r>
              <a:rPr lang="en" sz="1100">
                <a:highlight>
                  <a:schemeClr val="lt1"/>
                </a:highlight>
                <a:latin typeface="Times New Roman"/>
                <a:ea typeface="Times New Roman"/>
                <a:cs typeface="Times New Roman"/>
                <a:sym typeface="Times New Roman"/>
              </a:rPr>
              <a:t>(4), 337–339. </a:t>
            </a:r>
            <a:r>
              <a:rPr lang="en" sz="1100" u="sng">
                <a:solidFill>
                  <a:schemeClr val="hlink"/>
                </a:solidFill>
                <a:highlight>
                  <a:schemeClr val="lt1"/>
                </a:highlight>
                <a:latin typeface="Times New Roman"/>
                <a:ea typeface="Times New Roman"/>
                <a:cs typeface="Times New Roman"/>
                <a:sym typeface="Times New Roman"/>
                <a:hlinkClick r:id="rId12"/>
              </a:rPr>
              <a:t>https://www.sciencedirect.com/science/article/pii/S1871402120300771</a:t>
            </a:r>
            <a:r>
              <a:rPr lang="en" sz="1100">
                <a:highlight>
                  <a:schemeClr val="lt1"/>
                </a:highlight>
                <a:latin typeface="Times New Roman"/>
                <a:ea typeface="Times New Roman"/>
                <a:cs typeface="Times New Roman"/>
                <a:sym typeface="Times New Roman"/>
              </a:rPr>
              <a:t> </a:t>
            </a:r>
            <a:endParaRPr sz="1100">
              <a:highlight>
                <a:schemeClr val="lt1"/>
              </a:highlight>
              <a:latin typeface="Times New Roman"/>
              <a:ea typeface="Times New Roman"/>
              <a:cs typeface="Times New Roman"/>
              <a:sym typeface="Times New Roman"/>
            </a:endParaRPr>
          </a:p>
          <a:p>
            <a:pPr indent="-457200" lvl="0" marL="457200" rtl="0" algn="just">
              <a:lnSpc>
                <a:spcPct val="150000"/>
              </a:lnSpc>
              <a:spcBef>
                <a:spcPts val="0"/>
              </a:spcBef>
              <a:spcAft>
                <a:spcPts val="0"/>
              </a:spcAft>
              <a:buClr>
                <a:schemeClr val="dk1"/>
              </a:buClr>
              <a:buSzPct val="100000"/>
              <a:buFont typeface="Arial"/>
              <a:buNone/>
            </a:pPr>
            <a:r>
              <a:rPr lang="en" sz="1100">
                <a:latin typeface="Times New Roman"/>
                <a:ea typeface="Times New Roman"/>
                <a:cs typeface="Times New Roman"/>
                <a:sym typeface="Times New Roman"/>
              </a:rPr>
              <a:t>Zhang, Z., Lu, Y., Soroush Vosoughi, Levy, J., Christensen, B., &amp; Salas, L. (2023). HiTAIC: hierarchical tumor artificial intelligence classifier traces tissue of origin and tumor type in primary and metastasized tumors using DNA methylation. </a:t>
            </a:r>
            <a:r>
              <a:rPr i="1" lang="en" sz="1100">
                <a:latin typeface="Times New Roman"/>
                <a:ea typeface="Times New Roman"/>
                <a:cs typeface="Times New Roman"/>
                <a:sym typeface="Times New Roman"/>
              </a:rPr>
              <a:t>NAR Cancer</a:t>
            </a:r>
            <a:r>
              <a:rPr lang="en" sz="1100">
                <a:latin typeface="Times New Roman"/>
                <a:ea typeface="Times New Roman"/>
                <a:cs typeface="Times New Roman"/>
                <a:sym typeface="Times New Roman"/>
              </a:rPr>
              <a:t>, </a:t>
            </a:r>
            <a:r>
              <a:rPr i="1" lang="en" sz="1100">
                <a:latin typeface="Times New Roman"/>
                <a:ea typeface="Times New Roman"/>
                <a:cs typeface="Times New Roman"/>
                <a:sym typeface="Times New Roman"/>
              </a:rPr>
              <a:t>5</a:t>
            </a:r>
            <a:r>
              <a:rPr lang="en" sz="1100">
                <a:latin typeface="Times New Roman"/>
                <a:ea typeface="Times New Roman"/>
                <a:cs typeface="Times New Roman"/>
                <a:sym typeface="Times New Roman"/>
              </a:rPr>
              <a:t>(2). </a:t>
            </a:r>
            <a:r>
              <a:rPr lang="en" sz="1100" u="sng">
                <a:latin typeface="Times New Roman"/>
                <a:ea typeface="Times New Roman"/>
                <a:cs typeface="Times New Roman"/>
                <a:sym typeface="Times New Roman"/>
                <a:hlinkClick r:id="rId13"/>
              </a:rPr>
              <a:t>https://doi.org/10.1093/narcan/zcad017</a:t>
            </a:r>
            <a:r>
              <a:rPr lang="en" sz="1100">
                <a:highlight>
                  <a:schemeClr val="lt1"/>
                </a:highlight>
                <a:latin typeface="Times New Roman"/>
                <a:ea typeface="Times New Roman"/>
                <a:cs typeface="Times New Roman"/>
                <a:sym typeface="Times New Roman"/>
              </a:rPr>
              <a:t> </a:t>
            </a:r>
            <a:endParaRPr sz="1100">
              <a:highlight>
                <a:schemeClr val="lt1"/>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In Comes AI…</a:t>
            </a:r>
            <a:endParaRPr b="1"/>
          </a:p>
        </p:txBody>
      </p:sp>
      <p:sp>
        <p:nvSpPr>
          <p:cNvPr id="866" name="Google Shape;866;p1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AI’s quick processing speeds and comparability to human intelligence could be used to optimize and streamline healthcare in all industries!</a:t>
            </a:r>
            <a:endParaRPr/>
          </a:p>
          <a:p>
            <a:pPr indent="-342900" lvl="0" marL="457200" rtl="0" algn="l">
              <a:spcBef>
                <a:spcPts val="1200"/>
              </a:spcBef>
              <a:spcAft>
                <a:spcPts val="0"/>
              </a:spcAft>
              <a:buSzPts val="1800"/>
              <a:buChar char="●"/>
            </a:pPr>
            <a:r>
              <a:rPr lang="en"/>
              <a:t>Diagnostics</a:t>
            </a:r>
            <a:endParaRPr/>
          </a:p>
          <a:p>
            <a:pPr indent="-342900" lvl="0" marL="457200" rtl="0" algn="l">
              <a:spcBef>
                <a:spcPts val="0"/>
              </a:spcBef>
              <a:spcAft>
                <a:spcPts val="0"/>
              </a:spcAft>
              <a:buSzPts val="1800"/>
              <a:buChar char="●"/>
            </a:pPr>
            <a:r>
              <a:rPr lang="en"/>
              <a:t>Personalized care + precision medicine</a:t>
            </a:r>
            <a:endParaRPr/>
          </a:p>
          <a:p>
            <a:pPr indent="-342900" lvl="0" marL="457200" rtl="0" algn="l">
              <a:spcBef>
                <a:spcPts val="0"/>
              </a:spcBef>
              <a:spcAft>
                <a:spcPts val="0"/>
              </a:spcAft>
              <a:buSzPts val="1800"/>
              <a:buChar char="●"/>
            </a:pPr>
            <a:r>
              <a:rPr lang="en"/>
              <a:t>Pharmaceuticals</a:t>
            </a:r>
            <a:endParaRPr/>
          </a:p>
          <a:p>
            <a:pPr indent="-342900" lvl="0" marL="457200" rtl="0" algn="l">
              <a:spcBef>
                <a:spcPts val="0"/>
              </a:spcBef>
              <a:spcAft>
                <a:spcPts val="0"/>
              </a:spcAft>
              <a:buSzPts val="1800"/>
              <a:buChar char="●"/>
            </a:pPr>
            <a:r>
              <a:rPr lang="en"/>
              <a:t>Disease tracking + health monitoring</a:t>
            </a:r>
            <a:endParaRPr/>
          </a:p>
        </p:txBody>
      </p:sp>
      <p:pic>
        <p:nvPicPr>
          <p:cNvPr id="867" name="Google Shape;867;p127"/>
          <p:cNvPicPr preferRelativeResize="0"/>
          <p:nvPr/>
        </p:nvPicPr>
        <p:blipFill>
          <a:blip r:embed="rId3">
            <a:alphaModFix/>
          </a:blip>
          <a:stretch>
            <a:fillRect/>
          </a:stretch>
        </p:blipFill>
        <p:spPr>
          <a:xfrm>
            <a:off x="5429250" y="1702350"/>
            <a:ext cx="3174450" cy="317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28"/>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State of Knowledge</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29"/>
          <p:cNvSpPr txBox="1"/>
          <p:nvPr>
            <p:ph idx="1" type="body"/>
          </p:nvPr>
        </p:nvSpPr>
        <p:spPr>
          <a:xfrm>
            <a:off x="2318250" y="1205850"/>
            <a:ext cx="4507500" cy="2731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2400"/>
              <a:t>“Ov</a:t>
            </a:r>
            <a:r>
              <a:rPr lang="en" sz="2400"/>
              <a:t>er 35 million new cancer cases are predicted in 2050, a </a:t>
            </a:r>
            <a:r>
              <a:rPr b="1" lang="en" sz="2400"/>
              <a:t>77% increase</a:t>
            </a:r>
            <a:r>
              <a:rPr lang="en" sz="2400"/>
              <a:t> from the estimated 20 million cases in 2022” </a:t>
            </a:r>
            <a:r>
              <a:rPr lang="en" sz="2400"/>
              <a:t>(</a:t>
            </a:r>
            <a:r>
              <a:rPr i="1" lang="en" sz="2400"/>
              <a:t>Global Cancer Burden Growing, amidst Mounting Need for Services</a:t>
            </a:r>
            <a:r>
              <a:rPr lang="en" sz="2400"/>
              <a:t>, 2024).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30"/>
          <p:cNvSpPr txBox="1"/>
          <p:nvPr>
            <p:ph type="title"/>
          </p:nvPr>
        </p:nvSpPr>
        <p:spPr>
          <a:xfrm>
            <a:off x="311700" y="111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AI in Medical Imaging Diagnostics - Breast Cancer</a:t>
            </a:r>
            <a:endParaRPr b="1"/>
          </a:p>
        </p:txBody>
      </p:sp>
      <p:sp>
        <p:nvSpPr>
          <p:cNvPr id="883" name="Google Shape;883;p130"/>
          <p:cNvSpPr txBox="1"/>
          <p:nvPr>
            <p:ph idx="1" type="body"/>
          </p:nvPr>
        </p:nvSpPr>
        <p:spPr>
          <a:xfrm>
            <a:off x="5254725" y="1089725"/>
            <a:ext cx="3845400" cy="375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Deep learning algorithms can </a:t>
            </a:r>
            <a:r>
              <a:rPr b="1" lang="en"/>
              <a:t>identify tumours</a:t>
            </a:r>
            <a:r>
              <a:rPr lang="en"/>
              <a:t> from medical images (Eskeris-Winkler et al., 2021).</a:t>
            </a:r>
            <a:endParaRPr/>
          </a:p>
          <a:p>
            <a:pPr indent="-342900" lvl="0" marL="457200" rtl="0" algn="l">
              <a:spcBef>
                <a:spcPts val="0"/>
              </a:spcBef>
              <a:spcAft>
                <a:spcPts val="0"/>
              </a:spcAft>
              <a:buSzPts val="1800"/>
              <a:buChar char="●"/>
            </a:pPr>
            <a:r>
              <a:rPr lang="en"/>
              <a:t>These are axial breast MRI images used in the </a:t>
            </a:r>
            <a:r>
              <a:rPr b="1" lang="en"/>
              <a:t>diagnosis of breast cancer</a:t>
            </a:r>
            <a:r>
              <a:rPr lang="en"/>
              <a:t>.</a:t>
            </a:r>
            <a:endParaRPr/>
          </a:p>
          <a:p>
            <a:pPr indent="-342900" lvl="0" marL="457200" rtl="0" algn="l">
              <a:spcBef>
                <a:spcPts val="0"/>
              </a:spcBef>
              <a:spcAft>
                <a:spcPts val="0"/>
              </a:spcAft>
              <a:buSzPts val="1800"/>
              <a:buChar char="●"/>
            </a:pPr>
            <a:r>
              <a:rPr lang="en"/>
              <a:t>The images are being </a:t>
            </a:r>
            <a:r>
              <a:rPr lang="en"/>
              <a:t>sorted</a:t>
            </a:r>
            <a:r>
              <a:rPr lang="en"/>
              <a:t> into B, which is tumour-free breast tissue and C, cancer-containing breast tissue.</a:t>
            </a:r>
            <a:endParaRPr/>
          </a:p>
        </p:txBody>
      </p:sp>
      <p:pic>
        <p:nvPicPr>
          <p:cNvPr id="884" name="Google Shape;884;p130"/>
          <p:cNvPicPr preferRelativeResize="0"/>
          <p:nvPr/>
        </p:nvPicPr>
        <p:blipFill>
          <a:blip r:embed="rId3">
            <a:alphaModFix/>
          </a:blip>
          <a:stretch>
            <a:fillRect/>
          </a:stretch>
        </p:blipFill>
        <p:spPr>
          <a:xfrm>
            <a:off x="444625" y="1374800"/>
            <a:ext cx="4810099" cy="3182550"/>
          </a:xfrm>
          <a:prstGeom prst="rect">
            <a:avLst/>
          </a:prstGeom>
          <a:noFill/>
          <a:ln>
            <a:noFill/>
          </a:ln>
        </p:spPr>
      </p:pic>
      <p:sp>
        <p:nvSpPr>
          <p:cNvPr id="885" name="Google Shape;885;p130"/>
          <p:cNvSpPr txBox="1"/>
          <p:nvPr>
            <p:ph idx="1" type="body"/>
          </p:nvPr>
        </p:nvSpPr>
        <p:spPr>
          <a:xfrm>
            <a:off x="444625" y="842425"/>
            <a:ext cx="4386900" cy="763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00">
                <a:latin typeface="Open Sans Light"/>
                <a:ea typeface="Open Sans Light"/>
                <a:cs typeface="Open Sans Light"/>
                <a:sym typeface="Open Sans Light"/>
              </a:rPr>
              <a:t>Figure 1.</a:t>
            </a:r>
            <a:endParaRPr sz="1200">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lang="en" sz="1200">
                <a:latin typeface="Open Sans Light"/>
                <a:ea typeface="Open Sans Light"/>
                <a:cs typeface="Open Sans Light"/>
                <a:sym typeface="Open Sans Light"/>
              </a:rPr>
              <a:t>Results of AI Algorithm Used on Breast MRI Images</a:t>
            </a:r>
            <a:endParaRPr sz="1200">
              <a:latin typeface="Open Sans Light"/>
              <a:ea typeface="Open Sans Light"/>
              <a:cs typeface="Open Sans Light"/>
              <a:sym typeface="Open Sans Light"/>
            </a:endParaRPr>
          </a:p>
        </p:txBody>
      </p:sp>
      <p:sp>
        <p:nvSpPr>
          <p:cNvPr id="886" name="Google Shape;886;p130"/>
          <p:cNvSpPr txBox="1"/>
          <p:nvPr>
            <p:ph idx="1" type="body"/>
          </p:nvPr>
        </p:nvSpPr>
        <p:spPr>
          <a:xfrm>
            <a:off x="435375" y="4516350"/>
            <a:ext cx="4675200" cy="763500"/>
          </a:xfrm>
          <a:prstGeom prst="rect">
            <a:avLst/>
          </a:prstGeom>
        </p:spPr>
        <p:txBody>
          <a:bodyPr anchorCtr="0" anchor="t" bIns="91425" lIns="91425" spcFirstLastPara="1" rIns="91425" wrap="square" tIns="91425">
            <a:normAutofit fontScale="77500" lnSpcReduction="10000"/>
          </a:bodyPr>
          <a:lstStyle/>
          <a:p>
            <a:pPr indent="0" lvl="0" marL="0" rtl="0" algn="l">
              <a:lnSpc>
                <a:spcPct val="115000"/>
              </a:lnSpc>
              <a:spcBef>
                <a:spcPts val="0"/>
              </a:spcBef>
              <a:spcAft>
                <a:spcPts val="0"/>
              </a:spcAft>
              <a:buNone/>
            </a:pPr>
            <a:r>
              <a:rPr lang="en" sz="1100">
                <a:latin typeface="Open Sans Light"/>
                <a:ea typeface="Open Sans Light"/>
                <a:cs typeface="Open Sans Light"/>
                <a:sym typeface="Open Sans Light"/>
              </a:rPr>
              <a:t>Note. Image from Eskreis‐Winkler, S., Onishi, N., Pinker, K., Reiner, J. S., Kaplan, J. B., Morris, E. A., &amp; Sutton, E. (2021). Using Deep Learning to Improve Nonsystematic Viewing of Breast Cancer on MRI. </a:t>
            </a:r>
            <a:r>
              <a:rPr i="1" lang="en" sz="1100">
                <a:latin typeface="Open Sans Light"/>
                <a:ea typeface="Open Sans Light"/>
                <a:cs typeface="Open Sans Light"/>
                <a:sym typeface="Open Sans Light"/>
              </a:rPr>
              <a:t>Journal of Breast Imaging</a:t>
            </a:r>
            <a:r>
              <a:rPr lang="en" sz="1100">
                <a:latin typeface="Open Sans Light"/>
                <a:ea typeface="Open Sans Light"/>
                <a:cs typeface="Open Sans Light"/>
                <a:sym typeface="Open Sans Light"/>
              </a:rPr>
              <a:t>, </a:t>
            </a:r>
            <a:r>
              <a:rPr i="1" lang="en" sz="1100">
                <a:latin typeface="Open Sans Light"/>
                <a:ea typeface="Open Sans Light"/>
                <a:cs typeface="Open Sans Light"/>
                <a:sym typeface="Open Sans Light"/>
              </a:rPr>
              <a:t>3</a:t>
            </a:r>
            <a:r>
              <a:rPr lang="en" sz="1100">
                <a:latin typeface="Open Sans Light"/>
                <a:ea typeface="Open Sans Light"/>
                <a:cs typeface="Open Sans Light"/>
                <a:sym typeface="Open Sans Light"/>
              </a:rPr>
              <a:t>(2), 201–207. </a:t>
            </a:r>
            <a:r>
              <a:rPr lang="en" sz="1100" u="sng">
                <a:latin typeface="Open Sans Light"/>
                <a:ea typeface="Open Sans Light"/>
                <a:cs typeface="Open Sans Light"/>
                <a:sym typeface="Open Sans Light"/>
                <a:hlinkClick r:id="rId4"/>
              </a:rPr>
              <a:t>https://doi.org/10.1093/jbi/wbaa102</a:t>
            </a:r>
            <a:endParaRPr sz="1100" u="sng">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31"/>
          <p:cNvSpPr txBox="1"/>
          <p:nvPr>
            <p:ph type="title"/>
          </p:nvPr>
        </p:nvSpPr>
        <p:spPr>
          <a:xfrm>
            <a:off x="155850" y="48650"/>
            <a:ext cx="88323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700"/>
              <a:t>AI in Medical Imaging Diagnostics - Brain Cancer</a:t>
            </a:r>
            <a:endParaRPr b="1" sz="3700"/>
          </a:p>
        </p:txBody>
      </p:sp>
      <p:sp>
        <p:nvSpPr>
          <p:cNvPr id="892" name="Google Shape;892;p131"/>
          <p:cNvSpPr/>
          <p:nvPr/>
        </p:nvSpPr>
        <p:spPr>
          <a:xfrm>
            <a:off x="480700" y="1044650"/>
            <a:ext cx="3954000" cy="368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93" name="Google Shape;893;p131"/>
          <p:cNvPicPr preferRelativeResize="0"/>
          <p:nvPr/>
        </p:nvPicPr>
        <p:blipFill>
          <a:blip r:embed="rId3">
            <a:alphaModFix/>
          </a:blip>
          <a:stretch>
            <a:fillRect/>
          </a:stretch>
        </p:blipFill>
        <p:spPr>
          <a:xfrm>
            <a:off x="4738925" y="1506150"/>
            <a:ext cx="4035001" cy="2886835"/>
          </a:xfrm>
          <a:prstGeom prst="rect">
            <a:avLst/>
          </a:prstGeom>
          <a:noFill/>
          <a:ln>
            <a:noFill/>
          </a:ln>
        </p:spPr>
      </p:pic>
      <p:sp>
        <p:nvSpPr>
          <p:cNvPr id="894" name="Google Shape;894;p131"/>
          <p:cNvSpPr txBox="1"/>
          <p:nvPr>
            <p:ph idx="1" type="body"/>
          </p:nvPr>
        </p:nvSpPr>
        <p:spPr>
          <a:xfrm>
            <a:off x="4802150" y="796850"/>
            <a:ext cx="4035000" cy="7635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en" sz="1200">
                <a:latin typeface="Open Sans Light"/>
                <a:ea typeface="Open Sans Light"/>
                <a:cs typeface="Open Sans Light"/>
                <a:sym typeface="Open Sans Light"/>
              </a:rPr>
              <a:t>Figure 2.</a:t>
            </a:r>
            <a:endParaRPr sz="1200">
              <a:latin typeface="Open Sans Light"/>
              <a:ea typeface="Open Sans Light"/>
              <a:cs typeface="Open Sans Light"/>
              <a:sym typeface="Open Sans Light"/>
            </a:endParaRPr>
          </a:p>
          <a:p>
            <a:pPr indent="0" lvl="0" marL="0" rtl="0" algn="just">
              <a:lnSpc>
                <a:spcPct val="100000"/>
              </a:lnSpc>
              <a:spcBef>
                <a:spcPts val="0"/>
              </a:spcBef>
              <a:spcAft>
                <a:spcPts val="0"/>
              </a:spcAft>
              <a:buNone/>
            </a:pPr>
            <a:r>
              <a:rPr lang="en" sz="1200">
                <a:latin typeface="Open Sans Light"/>
                <a:ea typeface="Open Sans Light"/>
                <a:cs typeface="Open Sans Light"/>
                <a:sym typeface="Open Sans Light"/>
              </a:rPr>
              <a:t>“HiTAIC is a DNA methylation-based multilayer perception classifier that traces the tissue of origin and tumor type in primary and metastatic tumors” (Zhang, Lu, et al., 2023).</a:t>
            </a:r>
            <a:endParaRPr sz="1200"/>
          </a:p>
        </p:txBody>
      </p:sp>
      <p:sp>
        <p:nvSpPr>
          <p:cNvPr id="895" name="Google Shape;895;p131"/>
          <p:cNvSpPr txBox="1"/>
          <p:nvPr>
            <p:ph idx="1" type="body"/>
          </p:nvPr>
        </p:nvSpPr>
        <p:spPr>
          <a:xfrm>
            <a:off x="4887950" y="4358500"/>
            <a:ext cx="3863400" cy="7635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0"/>
              </a:spcAft>
              <a:buNone/>
            </a:pPr>
            <a:r>
              <a:rPr lang="en" sz="1100">
                <a:latin typeface="Open Sans Light"/>
                <a:ea typeface="Open Sans Light"/>
                <a:cs typeface="Open Sans Light"/>
                <a:sym typeface="Open Sans Light"/>
              </a:rPr>
              <a:t>Note. Image from </a:t>
            </a:r>
            <a:r>
              <a:rPr lang="en" sz="1100">
                <a:latin typeface="Open Sans Light"/>
                <a:ea typeface="Open Sans Light"/>
                <a:cs typeface="Open Sans Light"/>
                <a:sym typeface="Open Sans Light"/>
              </a:rPr>
              <a:t>Zhang, Z., Lu, Y., Soroush Vosoughi, Levy, J., Christensen, B., &amp; Salas, L. (2023). HiTAIC: hierarchical tumor artificial intelligence classifier traces tissue of origin and tumor type in primary and metastasized tumors using DNA methylation. </a:t>
            </a:r>
            <a:r>
              <a:rPr i="1" lang="en" sz="1100">
                <a:latin typeface="Open Sans Light"/>
                <a:ea typeface="Open Sans Light"/>
                <a:cs typeface="Open Sans Light"/>
                <a:sym typeface="Open Sans Light"/>
              </a:rPr>
              <a:t>NAR Cancer</a:t>
            </a:r>
            <a:r>
              <a:rPr lang="en" sz="1100">
                <a:latin typeface="Open Sans Light"/>
                <a:ea typeface="Open Sans Light"/>
                <a:cs typeface="Open Sans Light"/>
                <a:sym typeface="Open Sans Light"/>
              </a:rPr>
              <a:t>, </a:t>
            </a:r>
            <a:r>
              <a:rPr i="1" lang="en" sz="1100">
                <a:latin typeface="Open Sans Light"/>
                <a:ea typeface="Open Sans Light"/>
                <a:cs typeface="Open Sans Light"/>
                <a:sym typeface="Open Sans Light"/>
              </a:rPr>
              <a:t>5</a:t>
            </a:r>
            <a:r>
              <a:rPr lang="en" sz="1100">
                <a:latin typeface="Open Sans Light"/>
                <a:ea typeface="Open Sans Light"/>
                <a:cs typeface="Open Sans Light"/>
                <a:sym typeface="Open Sans Light"/>
              </a:rPr>
              <a:t>(2). </a:t>
            </a:r>
            <a:r>
              <a:rPr lang="en" sz="1100" u="sng">
                <a:latin typeface="Open Sans Light"/>
                <a:ea typeface="Open Sans Light"/>
                <a:cs typeface="Open Sans Light"/>
                <a:sym typeface="Open Sans Light"/>
                <a:hlinkClick r:id="rId4"/>
              </a:rPr>
              <a:t>https://doi.org/10.1093/narcan/zcad017</a:t>
            </a:r>
            <a:endParaRPr sz="11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1300"/>
          </a:p>
        </p:txBody>
      </p:sp>
      <p:sp>
        <p:nvSpPr>
          <p:cNvPr id="896" name="Google Shape;896;p131"/>
          <p:cNvSpPr txBox="1"/>
          <p:nvPr>
            <p:ph idx="1" type="body"/>
          </p:nvPr>
        </p:nvSpPr>
        <p:spPr>
          <a:xfrm>
            <a:off x="598450" y="1377650"/>
            <a:ext cx="37185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Deep learning systems have been found to be able to determine if brain tumours are </a:t>
            </a:r>
            <a:r>
              <a:rPr b="1" lang="en"/>
              <a:t>methylated </a:t>
            </a:r>
            <a:r>
              <a:rPr lang="en"/>
              <a:t>(Zhang, Lu, et al., 2023).</a:t>
            </a:r>
            <a:endParaRPr/>
          </a:p>
          <a:p>
            <a:pPr indent="-342900" lvl="0" marL="457200" rtl="0" algn="l">
              <a:spcBef>
                <a:spcPts val="0"/>
              </a:spcBef>
              <a:spcAft>
                <a:spcPts val="0"/>
              </a:spcAft>
              <a:buSzPts val="1800"/>
              <a:buChar char="●"/>
            </a:pPr>
            <a:r>
              <a:rPr lang="en"/>
              <a:t>This is a very important factor in brain tumour treatment and therefore </a:t>
            </a:r>
            <a:r>
              <a:rPr b="1" lang="en"/>
              <a:t>quality of life</a:t>
            </a:r>
            <a:r>
              <a:rPr lang="en"/>
              <a:t> for patients.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rean Style Grayscale Portfolio by Slidesgo">
  <a:themeElements>
    <a:clrScheme name="Simple Light">
      <a:dk1>
        <a:srgbClr val="191919"/>
      </a:dk1>
      <a:lt1>
        <a:srgbClr val="FFFFFF"/>
      </a:lt1>
      <a:dk2>
        <a:srgbClr val="4B4A4A"/>
      </a:dk2>
      <a:lt2>
        <a:srgbClr val="767676"/>
      </a:lt2>
      <a:accent1>
        <a:srgbClr val="D9D9D9"/>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rean Style Grayscale Portfolio by Slidesgo">
  <a:themeElements>
    <a:clrScheme name="Simple Light">
      <a:dk1>
        <a:srgbClr val="191919"/>
      </a:dk1>
      <a:lt1>
        <a:srgbClr val="FFFFFF"/>
      </a:lt1>
      <a:dk2>
        <a:srgbClr val="4B4A4A"/>
      </a:dk2>
      <a:lt2>
        <a:srgbClr val="767676"/>
      </a:lt2>
      <a:accent1>
        <a:srgbClr val="D9D9D9"/>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Korean Style Grayscale Portfolio by Slidesgo">
  <a:themeElements>
    <a:clrScheme name="Simple Light">
      <a:dk1>
        <a:srgbClr val="191919"/>
      </a:dk1>
      <a:lt1>
        <a:srgbClr val="FFFFFF"/>
      </a:lt1>
      <a:dk2>
        <a:srgbClr val="4B4A4A"/>
      </a:dk2>
      <a:lt2>
        <a:srgbClr val="767676"/>
      </a:lt2>
      <a:accent1>
        <a:srgbClr val="D9D9D9"/>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Korean Style Grayscale Portfolio by Slidesgo">
  <a:themeElements>
    <a:clrScheme name="Simple Light">
      <a:dk1>
        <a:srgbClr val="191919"/>
      </a:dk1>
      <a:lt1>
        <a:srgbClr val="FFFFFF"/>
      </a:lt1>
      <a:dk2>
        <a:srgbClr val="4B4A4A"/>
      </a:dk2>
      <a:lt2>
        <a:srgbClr val="767676"/>
      </a:lt2>
      <a:accent1>
        <a:srgbClr val="D9D9D9"/>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